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charts/chart1.xml" ContentType="application/vnd.openxmlformats-officedocument.drawingml.chart+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charts/chart2.xml" ContentType="application/vnd.openxmlformats-officedocument.drawingml.chart+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doughnutChart>
        <c:varyColors val="1"/>
        <c:ser>
          <c:idx val="0"/>
          <c:order val="0"/>
          <c:tx>
            <c:strRef>
              <c:f>Sheet1!$B$1</c:f>
              <c:strCache>
                <c:ptCount val="1"/>
                <c:pt idx="0">
                  <c:v>Racial Breakdown</c:v>
                </c:pt>
              </c:strCache>
            </c:strRef>
          </c:tx>
          <c:spPr>
            <a:solidFill>
              <a:schemeClr val="accent1"/>
            </a:solidFill>
            <a:ln w="9525" cap="flat">
              <a:solidFill>
                <a:srgbClr val="F9F9F9"/>
              </a:solidFill>
              <a:prstDash val="solid"/>
              <a:round/>
            </a:ln>
            <a:effectLst/>
          </c:spPr>
          <c:dPt>
            <c:idx val="0"/>
            <c:bubble3D val="0"/>
            <c:spPr>
              <a:solidFill>
                <a:srgbClr val="C8102E"/>
              </a:solidFill>
              <a:effectLst/>
            </c:spPr>
          </c:dPt>
          <c:dPt>
            <c:idx val="1"/>
            <c:bubble3D val="0"/>
            <c:spPr>
              <a:solidFill>
                <a:srgbClr val="7D858C"/>
              </a:solidFill>
              <a:effectLst/>
            </c:spPr>
          </c:dPt>
          <c:dPt>
            <c:idx val="2"/>
            <c:bubble3D val="0"/>
            <c:spPr>
              <a:solidFill>
                <a:srgbClr val="4E5860"/>
              </a:solidFill>
              <a:effectLst/>
            </c:spPr>
          </c:dPt>
          <c:dPt>
            <c:idx val="3"/>
            <c:bubble3D val="0"/>
            <c:spPr>
              <a:solidFill>
                <a:srgbClr val="333F48"/>
              </a:solidFill>
              <a:effectLst/>
            </c:spPr>
          </c:dPt>
          <c:dLbls>
            <c:dLbl>
              <c:idx val="0"/>
              <c:numFmt formatCode="0&quot;%&quot;" sourceLinked="0"/>
              <c:spPr/>
              <c:txPr>
                <a:bodyPr/>
                <a:lstStyle/>
                <a:p>
                  <a:pPr>
                    <a:defRPr sz="1050" b="0" i="0" u="none" strike="noStrike">
                      <a:solidFill>
                        <a:srgbClr val="FFFFFF"/>
                      </a:solidFill>
                      <a:latin typeface="Arial"/>
                    </a:defRPr>
                  </a:pPr>
                </a:p>
              </c:txPr>
              <c:showLegendKey val="0"/>
              <c:showVal val="1"/>
              <c:showCatName val="0"/>
              <c:showSerName val="0"/>
              <c:showPercent val="0"/>
              <c:showBubbleSize val="0"/>
            </c:dLbl>
            <c:dLbl>
              <c:idx val="1"/>
              <c:numFmt formatCode="0&quot;%&quot;" sourceLinked="0"/>
              <c:spPr/>
              <c:txPr>
                <a:bodyPr/>
                <a:lstStyle/>
                <a:p>
                  <a:pPr>
                    <a:defRPr sz="1050" b="0" i="0" u="none" strike="noStrike">
                      <a:solidFill>
                        <a:srgbClr val="FFFFFF"/>
                      </a:solidFill>
                      <a:latin typeface="Arial"/>
                    </a:defRPr>
                  </a:pPr>
                </a:p>
              </c:txPr>
              <c:showLegendKey val="0"/>
              <c:showVal val="1"/>
              <c:showCatName val="0"/>
              <c:showSerName val="0"/>
              <c:showPercent val="0"/>
              <c:showBubbleSize val="0"/>
            </c:dLbl>
            <c:dLbl>
              <c:idx val="2"/>
              <c:numFmt formatCode="0&quot;%&quot;" sourceLinked="0"/>
              <c:spPr/>
              <c:txPr>
                <a:bodyPr/>
                <a:lstStyle/>
                <a:p>
                  <a:pPr>
                    <a:defRPr sz="1050" b="0" i="0" u="none" strike="noStrike">
                      <a:solidFill>
                        <a:srgbClr val="FFFFFF"/>
                      </a:solidFill>
                      <a:latin typeface="Arial"/>
                    </a:defRPr>
                  </a:pPr>
                </a:p>
              </c:txPr>
              <c:showLegendKey val="0"/>
              <c:showVal val="1"/>
              <c:showCatName val="0"/>
              <c:showSerName val="0"/>
              <c:showPercent val="0"/>
              <c:showBubbleSize val="0"/>
            </c:dLbl>
            <c:dLbl>
              <c:idx val="3"/>
              <c:numFmt formatCode="0&quot;%&quot;" sourceLinked="0"/>
              <c:spPr/>
              <c:txPr>
                <a:bodyPr/>
                <a:lstStyle/>
                <a:p>
                  <a:pPr>
                    <a:defRPr sz="1050" b="0" i="0" u="none" strike="noStrike">
                      <a:solidFill>
                        <a:srgbClr val="FFFFFF"/>
                      </a:solidFill>
                      <a:latin typeface="Arial"/>
                    </a:defRPr>
                  </a:pPr>
                </a:p>
              </c:txPr>
              <c:showLegendKey val="0"/>
              <c:showVal val="1"/>
              <c:showCatName val="0"/>
              <c:showSerName val="0"/>
              <c:showPercent val="0"/>
              <c:showBubbleSize val="0"/>
            </c:dLbl>
            <c:numFmt formatCode="0&quot;%&quot;"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Sheet1!$A$2:$A$5</c:f>
              <c:strCache>
                <c:ptCount val="4"/>
                <c:pt idx="0">
                  <c:v>Black</c:v>
                </c:pt>
                <c:pt idx="1">
                  <c:v>White</c:v>
                </c:pt>
                <c:pt idx="2">
                  <c:v>Hispanic/Latinx</c:v>
                </c:pt>
                <c:pt idx="3">
                  <c:v>Other</c:v>
                </c:pt>
              </c:strCache>
            </c:strRef>
          </c:cat>
          <c:val>
            <c:numRef>
              <c:f>Sheet1!$B$2:$B$5</c:f>
              <c:numCache>
                <c:ptCount val="4"/>
                <c:pt idx="0">
                  <c:v>70</c:v>
                </c:pt>
                <c:pt idx="1">
                  <c:v>16</c:v>
                </c:pt>
                <c:pt idx="2">
                  <c:v>10</c:v>
                </c:pt>
                <c:pt idx="3">
                  <c:v>4</c:v>
                </c:pt>
              </c:numCache>
            </c:numRef>
          </c:val>
        </c:ser>
        <c:firstSliceAng val="0"/>
        <c:holeSize val="55"/>
      </c:doughnutChart>
      <c:spPr>
        <a:noFill/>
        <a:ln>
          <a:noFill/>
        </a:ln>
        <a:effectLst/>
      </c:spPr>
    </c:plotArea>
    <c:legend>
      <c:legendPos val="r"/>
      <c:overlay val="0"/>
      <c:txPr>
        <a:bodyPr/>
        <a:lstStyle/>
        <a:p>
          <a:pPr>
            <a:defRPr sz="1100">
              <a:latin typeface="Arial"/>
              <a:cs typeface="Arial"/>
            </a:defRPr>
          </a:pPr>
          <a:endParaRPr lang="en-US"/>
        </a:p>
      </c:txPr>
    </c:legend>
    <c:plotVisOnly val="1"/>
    <c:dispBlanksAs val="span"/>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bar"/>
        <c:grouping val="stacked"/>
        <c:varyColors val="0"/>
        <c:ser>
          <c:idx val="0"/>
          <c:order val="0"/>
          <c:tx>
            <c:strRef>
              <c:f>Sheet1!$B$1</c:f>
              <c:strCache>
                <c:ptCount val="1"/>
                <c:pt idx="0">
                  <c:v>Direct Economic Impact</c:v>
                </c:pt>
              </c:strCache>
            </c:strRef>
          </c:tx>
          <c:spPr>
            <a:solidFill>
              <a:srgbClr val="1A1A1A"/>
            </a:solidFill>
            <a:effectLst/>
          </c:spPr>
          <c:invertIfNegative val="0"/>
          <c:dLbls>
            <c:numFmt formatCode="$#,##0" sourceLinked="0"/>
            <c:txPr>
              <a:bodyPr/>
              <a:lstStyle/>
              <a:p>
                <a:pPr>
                  <a:defRPr b="0" i="0" strike="noStrike" sz="1000" u="none">
                    <a:solidFill>
                      <a:srgbClr val="FFFFFF"/>
                    </a:solidFill>
                    <a:latin typeface="Arial"/>
                  </a:defRPr>
                </a:pPr>
              </a:p>
            </c:txPr>
            <c:dLblPos val="ctr"/>
            <c:showLegendKey val="0"/>
            <c:showVal val="1"/>
            <c:showCatName val="0"/>
            <c:showSerName val="0"/>
            <c:showPercent val="0"/>
            <c:showBubbleSize val="0"/>
            <c:showLeaderLines val="0"/>
          </c:dLbls>
          <c:cat>
            <c:multiLvlStrRef>
              <c:f>Sheet1!$A$2:$A$6</c:f>
              <c:multiLvlStrCache>
                <c:ptCount val="5"/>
                <c:lvl>
                  <c:pt idx="0">
                    <c:v>Year 5</c:v>
                  </c:pt>
                  <c:pt idx="1">
                    <c:v>Year 4</c:v>
                  </c:pt>
                  <c:pt idx="2">
                    <c:v>Year 3</c:v>
                  </c:pt>
                  <c:pt idx="3">
                    <c:v>Year 2</c:v>
                  </c:pt>
                  <c:pt idx="4">
                    <c:v>Year 1</c:v>
                  </c:pt>
                </c:lvl>
              </c:multiLvlStrCache>
            </c:multiLvlStrRef>
          </c:cat>
          <c:val>
            <c:numRef>
              <c:f>Sheet1!$B$2:$B$6</c:f>
              <c:numCache>
                <c:formatCode>General</c:formatCode>
                <c:ptCount val="5"/>
                <c:pt idx="0">
                  <c:v>84137966</c:v>
                </c:pt>
                <c:pt idx="1">
                  <c:v>82480116</c:v>
                </c:pt>
                <c:pt idx="2">
                  <c:v>80854932</c:v>
                </c:pt>
                <c:pt idx="3">
                  <c:v>79261770</c:v>
                </c:pt>
                <c:pt idx="4">
                  <c:v>77700000</c:v>
                </c:pt>
              </c:numCache>
            </c:numRef>
          </c:val>
        </c:ser>
        <c:ser>
          <c:idx val="1"/>
          <c:order val="1"/>
          <c:tx>
            <c:strRef>
              <c:f>Sheet1!$C$1</c:f>
              <c:strCache>
                <c:ptCount val="1"/>
                <c:pt idx="0">
                  <c:v>Indirect / Induced Spending</c:v>
                </c:pt>
              </c:strCache>
            </c:strRef>
          </c:tx>
          <c:spPr>
            <a:solidFill>
              <a:srgbClr val="C8102E"/>
            </a:solidFill>
            <a:effectLst/>
          </c:spPr>
          <c:invertIfNegative val="0"/>
          <c:dLbls>
            <c:numFmt formatCode="$#,##0" sourceLinked="0"/>
            <c:txPr>
              <a:bodyPr/>
              <a:lstStyle/>
              <a:p>
                <a:pPr>
                  <a:defRPr b="0" i="0" strike="noStrike" sz="1000" u="none">
                    <a:solidFill>
                      <a:srgbClr val="FFFFFF"/>
                    </a:solidFill>
                    <a:latin typeface="Arial"/>
                  </a:defRPr>
                </a:pPr>
              </a:p>
            </c:txPr>
            <c:dLblPos val="ctr"/>
            <c:showLegendKey val="0"/>
            <c:showVal val="1"/>
            <c:showCatName val="0"/>
            <c:showSerName val="0"/>
            <c:showPercent val="0"/>
            <c:showBubbleSize val="0"/>
            <c:showLeaderLines val="0"/>
          </c:dLbls>
          <c:cat>
            <c:multiLvlStrRef>
              <c:f>Sheet1!$A$2:$A$6</c:f>
              <c:multiLvlStrCache>
                <c:ptCount val="5"/>
                <c:lvl>
                  <c:pt idx="0">
                    <c:v>Year 5</c:v>
                  </c:pt>
                  <c:pt idx="1">
                    <c:v>Year 4</c:v>
                  </c:pt>
                  <c:pt idx="2">
                    <c:v>Year 3</c:v>
                  </c:pt>
                  <c:pt idx="3">
                    <c:v>Year 2</c:v>
                  </c:pt>
                  <c:pt idx="4">
                    <c:v>Year 1</c:v>
                  </c:pt>
                </c:lvl>
              </c:multiLvlStrCache>
            </c:multiLvlStrRef>
          </c:cat>
          <c:val>
            <c:numRef>
              <c:f>Sheet1!$C$2:$C$6</c:f>
              <c:numCache>
                <c:formatCode>General</c:formatCode>
                <c:ptCount val="5"/>
                <c:pt idx="0">
                  <c:v>53006919</c:v>
                </c:pt>
                <c:pt idx="1">
                  <c:v>51962473</c:v>
                </c:pt>
                <c:pt idx="2">
                  <c:v>50938607</c:v>
                </c:pt>
                <c:pt idx="3">
                  <c:v>49934915</c:v>
                </c:pt>
                <c:pt idx="4">
                  <c:v>48951000</c:v>
                </c:pt>
              </c:numCache>
            </c:numRef>
          </c:val>
        </c:ser>
        <c:dLbls>
          <c:numFmt formatCode="$#,##0" sourceLinked="0"/>
          <c:txPr>
            <a:bodyPr/>
            <a:lstStyle/>
            <a:p>
              <a:pPr>
                <a:defRPr b="0" i="0" strike="noStrike" sz="1000" u="none">
                  <a:solidFill>
                    <a:srgbClr val="FFFFFF"/>
                  </a:solidFill>
                  <a:latin typeface="Arial"/>
                </a:defRPr>
              </a:pPr>
            </a:p>
          </c:txPr>
          <c:dLblPos val="ctr"/>
          <c:showLegendKey val="0"/>
          <c:showVal val="1"/>
          <c:showCatName val="0"/>
          <c:showSerName val="0"/>
          <c:showPercent val="0"/>
          <c:showBubbleSize val="0"/>
          <c:showLeaderLines val="0"/>
        </c:dLbls>
        <c:gapWidth val="50"/>
        <c:overlap val="10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noFill/>
            <a:prstDash val="solid"/>
            <a:round/>
          </a:ln>
        </c:spPr>
        <c:txPr>
          <a:bodyPr/>
          <a:lstStyle/>
          <a:p>
            <a:pPr>
              <a:defRPr sz="1200" b="0" i="0" u="none" strike="noStrike">
                <a:solidFill>
                  <a:srgbClr val="333F48"/>
                </a:solidFill>
                <a:latin typeface="Arial"/>
              </a:defRPr>
            </a:pPr>
            <a:endParaRPr lang="en-US"/>
          </a:p>
        </c:txPr>
        <c:crossAx val="2094734552"/>
        <c:crosses val="autoZero"/>
        <c:auto val="1"/>
        <c:lblAlgn val="ctr"/>
        <c:noMultiLvlLbl val="1"/>
      </c:catAx>
      <c:valAx>
        <c:axId val="2094734552"/>
        <c:scaling>
          <c:orientation val="minMax"/>
          <c:max val="140000000"/>
        </c:scaling>
        <c:delete val="1"/>
        <c:axPos val="b"/>
        <c:numFmt formatCode="General" sourceLinked="0"/>
        <c:majorTickMark val="out"/>
        <c:minorTickMark val="none"/>
        <c:tickLblPos val="low"/>
        <c:spPr>
          <a:ln w="12700" cap="flat">
            <a:no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200">
              <a:latin typeface="Arial"/>
              <a:cs typeface="Arial"/>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slideLayout" Target="../slideLayouts/slideLayout1.xml"/><Relationship Id="rId8"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2" Type="http://schemas.openxmlformats.org/officeDocument/2006/relationships/chart" Target="/ppt/charts/chart2.xml"/><Relationship Id="rId1" Type="http://schemas.openxmlformats.org/officeDocument/2006/relationships/image" Target="../media/image-17-1.png"/><Relationship Id="rId3" Type="http://schemas.openxmlformats.org/officeDocument/2006/relationships/slideLayout" Target="../slideLayouts/slideLayout1.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slideLayout" Target="../slideLayouts/slideLayout1.xml"/><Relationship Id="rId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333F48"/>
        </a:solidFill>
      </p:bgPr>
    </p:bg>
    <p:spTree>
      <p:nvGrpSpPr>
        <p:cNvPr id="1" name=""/>
        <p:cNvGrpSpPr/>
        <p:nvPr/>
      </p:nvGrpSpPr>
      <p:grpSpPr>
        <a:xfrm>
          <a:off x="0" y="0"/>
          <a:ext cx="0" cy="0"/>
          <a:chOff x="0" y="0"/>
          <a:chExt cx="0" cy="0"/>
        </a:xfrm>
      </p:grpSpPr>
      <p:pic>
        <p:nvPicPr>
          <p:cNvPr id="2" name="Image 0" descr="assets/hero_render.png">    </p:cNvPr>
          <p:cNvPicPr>
            <a:picLocks noChangeAspect="1"/>
          </p:cNvPicPr>
          <p:nvPr/>
        </p:nvPicPr>
        <p:blipFill>
          <a:blip r:embed="rId1"/>
          <a:srcRect l="0" r="0" t="0" b="0"/>
          <a:stretch/>
        </p:blipFill>
        <p:spPr>
          <a:xfrm>
            <a:off x="0" y="0"/>
            <a:ext cx="12191695" cy="3858768"/>
          </a:xfrm>
          <a:prstGeom prst="rect">
            <a:avLst/>
          </a:prstGeom>
        </p:spPr>
      </p:pic>
      <p:sp>
        <p:nvSpPr>
          <p:cNvPr id="3" name="Shape 0"/>
          <p:cNvSpPr/>
          <p:nvPr/>
        </p:nvSpPr>
        <p:spPr>
          <a:xfrm>
            <a:off x="0" y="3858768"/>
            <a:ext cx="12191695" cy="1773936"/>
          </a:xfrm>
          <a:prstGeom prst="rect">
            <a:avLst/>
          </a:prstGeom>
          <a:solidFill>
            <a:srgbClr val="333F48"/>
          </a:solidFill>
          <a:ln/>
        </p:spPr>
      </p:sp>
      <p:sp>
        <p:nvSpPr>
          <p:cNvPr id="4" name="Text 1"/>
          <p:cNvSpPr/>
          <p:nvPr/>
        </p:nvSpPr>
        <p:spPr>
          <a:xfrm>
            <a:off x="640080" y="4041648"/>
            <a:ext cx="9144000" cy="960120"/>
          </a:xfrm>
          <a:prstGeom prst="rect">
            <a:avLst/>
          </a:prstGeom>
          <a:noFill/>
          <a:ln/>
        </p:spPr>
        <p:txBody>
          <a:bodyPr wrap="square" rtlCol="0" anchor="t"/>
          <a:lstStyle/>
          <a:p>
            <a:pPr indent="0" marL="0">
              <a:lnSpc>
                <a:spcPts val="3400"/>
              </a:lnSpc>
              <a:buNone/>
            </a:pPr>
            <a:r>
              <a:rPr lang="en-US" sz="3000" b="1" spc="100" kern="0" dirty="0">
                <a:solidFill>
                  <a:srgbClr val="FFFFFF"/>
                </a:solidFill>
                <a:latin typeface="Arial" pitchFamily="34" charset="0"/>
                <a:ea typeface="Arial" pitchFamily="34" charset="-122"/>
                <a:cs typeface="Arial" pitchFamily="34" charset="-120"/>
              </a:rPr>
              <a:t>ATLANTA TRACK CLUB</a:t>
            </a:r>
            <a:endParaRPr lang="en-US" sz="3000" dirty="0"/>
          </a:p>
          <a:p>
            <a:pPr indent="0" marL="0">
              <a:lnSpc>
                <a:spcPts val="3400"/>
              </a:lnSpc>
              <a:buNone/>
            </a:pPr>
            <a:r>
              <a:rPr lang="en-US" sz="3000" b="1" spc="100" kern="0" dirty="0">
                <a:solidFill>
                  <a:srgbClr val="FFFFFF"/>
                </a:solidFill>
                <a:latin typeface="Arial" pitchFamily="34" charset="0"/>
                <a:ea typeface="Arial" pitchFamily="34" charset="-122"/>
                <a:cs typeface="Arial" pitchFamily="34" charset="-120"/>
              </a:rPr>
              <a:t>TRACK &amp; FIELD CENTER</a:t>
            </a:r>
            <a:endParaRPr lang="en-US" sz="3000" dirty="0"/>
          </a:p>
        </p:txBody>
      </p:sp>
      <p:sp>
        <p:nvSpPr>
          <p:cNvPr id="5" name="Text 2"/>
          <p:cNvSpPr/>
          <p:nvPr/>
        </p:nvSpPr>
        <p:spPr>
          <a:xfrm>
            <a:off x="658368" y="5029200"/>
            <a:ext cx="10789920" cy="320040"/>
          </a:xfrm>
          <a:prstGeom prst="rect">
            <a:avLst/>
          </a:prstGeom>
          <a:noFill/>
          <a:ln/>
        </p:spPr>
        <p:txBody>
          <a:bodyPr wrap="square" rtlCol="0" anchor="ctr"/>
          <a:lstStyle/>
          <a:p>
            <a:pPr indent="0" marL="0">
              <a:buNone/>
            </a:pPr>
            <a:r>
              <a:rPr lang="en-US" sz="1300" spc="100" kern="0" dirty="0">
                <a:solidFill>
                  <a:srgbClr val="D8DDE2"/>
                </a:solidFill>
                <a:latin typeface="Arial" pitchFamily="34" charset="0"/>
                <a:ea typeface="Arial" pitchFamily="34" charset="-122"/>
                <a:cs typeface="Arial" pitchFamily="34" charset="-120"/>
              </a:rPr>
              <a:t>A DEFINING MOMENT TO MAKE HEALTH AND WELLNESS ACCESSIBLE FOR ALL</a:t>
            </a:r>
            <a:endParaRPr lang="en-US" sz="1300" dirty="0"/>
          </a:p>
        </p:txBody>
      </p:sp>
      <p:sp>
        <p:nvSpPr>
          <p:cNvPr id="6" name="Text 3"/>
          <p:cNvSpPr/>
          <p:nvPr/>
        </p:nvSpPr>
        <p:spPr>
          <a:xfrm>
            <a:off x="658368" y="5340096"/>
            <a:ext cx="10789920" cy="274320"/>
          </a:xfrm>
          <a:prstGeom prst="rect">
            <a:avLst/>
          </a:prstGeom>
          <a:noFill/>
          <a:ln/>
        </p:spPr>
        <p:txBody>
          <a:bodyPr wrap="square" rtlCol="0" anchor="ctr"/>
          <a:lstStyle/>
          <a:p>
            <a:pPr indent="0" marL="0">
              <a:buNone/>
            </a:pPr>
            <a:r>
              <a:rPr lang="en-US" sz="1100" b="1" spc="100" kern="0" dirty="0">
                <a:solidFill>
                  <a:srgbClr val="FF5A6E"/>
                </a:solidFill>
                <a:latin typeface="Arial" pitchFamily="34" charset="0"/>
                <a:ea typeface="Arial" pitchFamily="34" charset="-122"/>
                <a:cs typeface="Arial" pitchFamily="34" charset="-120"/>
              </a:rPr>
              <a:t>SUMMERHILL COMMUNITY MEETING</a:t>
            </a:r>
            <a:pPr indent="0" marL="0">
              <a:buNone/>
            </a:pPr>
            <a:r>
              <a:rPr lang="en-US" sz="1100" spc="100" kern="0" dirty="0">
                <a:solidFill>
                  <a:srgbClr val="AEB6BD"/>
                </a:solidFill>
                <a:latin typeface="Arial" pitchFamily="34" charset="0"/>
                <a:ea typeface="Arial" pitchFamily="34" charset="-122"/>
                <a:cs typeface="Arial" pitchFamily="34" charset="-120"/>
              </a:rPr>
              <a:t>   |   JULY 6, 2026</a:t>
            </a:r>
            <a:endParaRPr lang="en-US" sz="1100" dirty="0"/>
          </a:p>
        </p:txBody>
      </p:sp>
      <p:pic>
        <p:nvPicPr>
          <p:cNvPr id="7" name="Image 1" descr="assets/strip1.png">    </p:cNvPr>
          <p:cNvPicPr>
            <a:picLocks noChangeAspect="1"/>
          </p:cNvPicPr>
          <p:nvPr/>
        </p:nvPicPr>
        <p:blipFill>
          <a:blip r:embed="rId2"/>
          <a:srcRect l="0" r="0" t="0" b="0"/>
          <a:stretch/>
        </p:blipFill>
        <p:spPr>
          <a:xfrm>
            <a:off x="0" y="5669280"/>
            <a:ext cx="2365553" cy="1188720"/>
          </a:xfrm>
          <a:prstGeom prst="rect">
            <a:avLst/>
          </a:prstGeom>
        </p:spPr>
      </p:pic>
      <p:pic>
        <p:nvPicPr>
          <p:cNvPr id="8" name="Image 2" descr="assets/strip2.png">    </p:cNvPr>
          <p:cNvPicPr>
            <a:picLocks noChangeAspect="1"/>
          </p:cNvPicPr>
          <p:nvPr/>
        </p:nvPicPr>
        <p:blipFill>
          <a:blip r:embed="rId3"/>
          <a:srcRect l="0" r="0" t="0" b="0"/>
          <a:stretch/>
        </p:blipFill>
        <p:spPr>
          <a:xfrm>
            <a:off x="2456993" y="5669280"/>
            <a:ext cx="2365553" cy="1188720"/>
          </a:xfrm>
          <a:prstGeom prst="rect">
            <a:avLst/>
          </a:prstGeom>
        </p:spPr>
      </p:pic>
      <p:pic>
        <p:nvPicPr>
          <p:cNvPr id="9" name="Image 3" descr="assets/strip3.png">    </p:cNvPr>
          <p:cNvPicPr>
            <a:picLocks noChangeAspect="1"/>
          </p:cNvPicPr>
          <p:nvPr/>
        </p:nvPicPr>
        <p:blipFill>
          <a:blip r:embed="rId4"/>
          <a:srcRect l="0" r="0" t="0" b="0"/>
          <a:stretch/>
        </p:blipFill>
        <p:spPr>
          <a:xfrm>
            <a:off x="4913071" y="5669280"/>
            <a:ext cx="2365553" cy="1188720"/>
          </a:xfrm>
          <a:prstGeom prst="rect">
            <a:avLst/>
          </a:prstGeom>
        </p:spPr>
      </p:pic>
      <p:pic>
        <p:nvPicPr>
          <p:cNvPr id="10" name="Image 4" descr="assets/strip4.png">    </p:cNvPr>
          <p:cNvPicPr>
            <a:picLocks noChangeAspect="1"/>
          </p:cNvPicPr>
          <p:nvPr/>
        </p:nvPicPr>
        <p:blipFill>
          <a:blip r:embed="rId5"/>
          <a:srcRect l="0" r="0" t="0" b="0"/>
          <a:stretch/>
        </p:blipFill>
        <p:spPr>
          <a:xfrm>
            <a:off x="7370064" y="5669280"/>
            <a:ext cx="2365553" cy="1188720"/>
          </a:xfrm>
          <a:prstGeom prst="rect">
            <a:avLst/>
          </a:prstGeom>
        </p:spPr>
      </p:pic>
      <p:pic>
        <p:nvPicPr>
          <p:cNvPr id="11" name="Image 5" descr="assets/strip5.png">    </p:cNvPr>
          <p:cNvPicPr>
            <a:picLocks noChangeAspect="1"/>
          </p:cNvPicPr>
          <p:nvPr/>
        </p:nvPicPr>
        <p:blipFill>
          <a:blip r:embed="rId6"/>
          <a:srcRect l="0" r="0" t="0" b="0"/>
          <a:stretch/>
        </p:blipFill>
        <p:spPr>
          <a:xfrm>
            <a:off x="9827057" y="5669280"/>
            <a:ext cx="2365553" cy="118872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868680"/>
          </a:xfrm>
          <a:prstGeom prst="rect">
            <a:avLst/>
          </a:prstGeom>
          <a:solidFill>
            <a:srgbClr val="333F48"/>
          </a:solidFill>
          <a:ln/>
        </p:spPr>
      </p:sp>
      <p:sp>
        <p:nvSpPr>
          <p:cNvPr id="3" name="Shape 1"/>
          <p:cNvSpPr/>
          <p:nvPr/>
        </p:nvSpPr>
        <p:spPr>
          <a:xfrm>
            <a:off x="0" y="868680"/>
            <a:ext cx="12191695" cy="41148"/>
          </a:xfrm>
          <a:prstGeom prst="rect">
            <a:avLst/>
          </a:prstGeom>
          <a:solidFill>
            <a:srgbClr val="C8102E"/>
          </a:solidFill>
          <a:ln/>
        </p:spPr>
      </p:sp>
      <p:sp>
        <p:nvSpPr>
          <p:cNvPr id="4" name="Text 2"/>
          <p:cNvSpPr/>
          <p:nvPr/>
        </p:nvSpPr>
        <p:spPr>
          <a:xfrm>
            <a:off x="502920" y="109728"/>
            <a:ext cx="8686800" cy="640080"/>
          </a:xfrm>
          <a:prstGeom prst="rect">
            <a:avLst/>
          </a:prstGeom>
          <a:noFill/>
          <a:ln/>
        </p:spPr>
        <p:txBody>
          <a:bodyPr wrap="square" rtlCol="0" anchor="ctr"/>
          <a:lstStyle/>
          <a:p>
            <a:pPr indent="0" marL="0">
              <a:buNone/>
            </a:pPr>
            <a:r>
              <a:rPr lang="en-US" sz="2400" b="1" spc="100" kern="0" dirty="0">
                <a:solidFill>
                  <a:srgbClr val="FFFFFF"/>
                </a:solidFill>
                <a:latin typeface="Arial" pitchFamily="34" charset="0"/>
                <a:ea typeface="Arial" pitchFamily="34" charset="-122"/>
                <a:cs typeface="Arial" pitchFamily="34" charset="-120"/>
              </a:rPr>
              <a:t>COMMUNITY EVENT SPACE</a:t>
            </a:r>
            <a:endParaRPr lang="en-US" sz="2400" dirty="0"/>
          </a:p>
        </p:txBody>
      </p:sp>
      <p:pic>
        <p:nvPicPr>
          <p:cNvPr id="5" name="Image 0" descr="assets/ph_eventspace.png">    </p:cNvPr>
          <p:cNvPicPr>
            <a:picLocks noChangeAspect="1"/>
          </p:cNvPicPr>
          <p:nvPr/>
        </p:nvPicPr>
        <p:blipFill>
          <a:blip r:embed="rId1"/>
          <a:srcRect l="0" r="0" t="0" b="0"/>
          <a:stretch/>
        </p:blipFill>
        <p:spPr>
          <a:xfrm>
            <a:off x="0" y="909828"/>
            <a:ext cx="12191695" cy="2834640"/>
          </a:xfrm>
          <a:prstGeom prst="rect">
            <a:avLst/>
          </a:prstGeom>
        </p:spPr>
      </p:pic>
      <p:pic>
        <p:nvPicPr>
          <p:cNvPr id="6" name="Image 1" descr="assets/ph_hub.png">    </p:cNvPr>
          <p:cNvPicPr>
            <a:picLocks noChangeAspect="1"/>
          </p:cNvPicPr>
          <p:nvPr/>
        </p:nvPicPr>
        <p:blipFill>
          <a:blip r:embed="rId2"/>
          <a:srcRect l="0" r="0" t="0" b="0"/>
          <a:stretch/>
        </p:blipFill>
        <p:spPr>
          <a:xfrm>
            <a:off x="0" y="3840480"/>
            <a:ext cx="12191695" cy="302666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8001000" cy="2468880"/>
          </a:xfrm>
          <a:prstGeom prst="rect">
            <a:avLst/>
          </a:prstGeom>
          <a:solidFill>
            <a:srgbClr val="333F48"/>
          </a:solidFill>
          <a:ln/>
        </p:spPr>
      </p:sp>
      <p:sp>
        <p:nvSpPr>
          <p:cNvPr id="3" name="Text 1"/>
          <p:cNvSpPr/>
          <p:nvPr/>
        </p:nvSpPr>
        <p:spPr>
          <a:xfrm>
            <a:off x="502920" y="228600"/>
            <a:ext cx="7223760" cy="868680"/>
          </a:xfrm>
          <a:prstGeom prst="rect">
            <a:avLst/>
          </a:prstGeom>
          <a:noFill/>
          <a:ln/>
        </p:spPr>
        <p:txBody>
          <a:bodyPr wrap="square" rtlCol="0" anchor="ctr"/>
          <a:lstStyle/>
          <a:p>
            <a:pPr indent="0" marL="0">
              <a:lnSpc>
                <a:spcPts val="2500"/>
              </a:lnSpc>
              <a:buNone/>
            </a:pPr>
            <a:r>
              <a:rPr lang="en-US" sz="2100" b="1" spc="100" kern="0" dirty="0">
                <a:solidFill>
                  <a:srgbClr val="FFFFFF"/>
                </a:solidFill>
                <a:latin typeface="Arial" pitchFamily="34" charset="0"/>
                <a:ea typeface="Arial" pitchFamily="34" charset="-122"/>
                <a:cs typeface="Arial" pitchFamily="34" charset="-120"/>
              </a:rPr>
              <a:t>REGIONAL, NATIONAL &amp; INTERNATIONAL EVENTS &amp; PROGRAMS</a:t>
            </a:r>
            <a:endParaRPr lang="en-US" sz="2100" dirty="0"/>
          </a:p>
        </p:txBody>
      </p:sp>
      <p:sp>
        <p:nvSpPr>
          <p:cNvPr id="4" name="Text 2"/>
          <p:cNvSpPr/>
          <p:nvPr/>
        </p:nvSpPr>
        <p:spPr>
          <a:xfrm>
            <a:off x="502920" y="1143000"/>
            <a:ext cx="7223760" cy="1234440"/>
          </a:xfrm>
          <a:prstGeom prst="rect">
            <a:avLst/>
          </a:prstGeom>
          <a:noFill/>
          <a:ln/>
        </p:spPr>
        <p:txBody>
          <a:bodyPr wrap="square" rtlCol="0" anchor="t"/>
          <a:lstStyle/>
          <a:p>
            <a:pPr indent="0" marL="0">
              <a:lnSpc>
                <a:spcPts val="1700"/>
              </a:lnSpc>
              <a:buNone/>
            </a:pPr>
            <a:r>
              <a:rPr lang="en-US" sz="1200" dirty="0">
                <a:solidFill>
                  <a:srgbClr val="D8DDE2"/>
                </a:solidFill>
                <a:latin typeface="Arial" pitchFamily="34" charset="0"/>
                <a:ea typeface="Arial" pitchFamily="34" charset="-122"/>
                <a:cs typeface="Arial" pitchFamily="34" charset="-120"/>
              </a:rPr>
              <a:t>With a Center capacity of up to 3,250, Atlanta Track Club will host best-in-class youth, high school, collegiate and professional competitions. Atlanta will become known as THE destination for indoor track and field and running at all levels.</a:t>
            </a:r>
            <a:endParaRPr lang="en-US" sz="1200" dirty="0"/>
          </a:p>
        </p:txBody>
      </p:sp>
      <p:pic>
        <p:nvPicPr>
          <p:cNvPr id="5" name="Image 0" descr="assets/ph_sprinter.png">    </p:cNvPr>
          <p:cNvPicPr>
            <a:picLocks noChangeAspect="1"/>
          </p:cNvPicPr>
          <p:nvPr/>
        </p:nvPicPr>
        <p:blipFill>
          <a:blip r:embed="rId1"/>
          <a:srcRect l="0" r="0" t="0" b="0"/>
          <a:stretch/>
        </p:blipFill>
        <p:spPr>
          <a:xfrm>
            <a:off x="7955280" y="0"/>
            <a:ext cx="4251960" cy="2468880"/>
          </a:xfrm>
          <a:prstGeom prst="rect">
            <a:avLst/>
          </a:prstGeom>
        </p:spPr>
      </p:pic>
      <p:sp>
        <p:nvSpPr>
          <p:cNvPr id="6" name="Shape 3"/>
          <p:cNvSpPr/>
          <p:nvPr/>
        </p:nvSpPr>
        <p:spPr>
          <a:xfrm>
            <a:off x="0" y="2468880"/>
            <a:ext cx="3749040" cy="4389120"/>
          </a:xfrm>
          <a:prstGeom prst="rect">
            <a:avLst/>
          </a:prstGeom>
          <a:solidFill>
            <a:srgbClr val="C8102E"/>
          </a:solidFill>
          <a:ln/>
        </p:spPr>
      </p:sp>
      <p:sp>
        <p:nvSpPr>
          <p:cNvPr id="7" name="Text 4"/>
          <p:cNvSpPr/>
          <p:nvPr/>
        </p:nvSpPr>
        <p:spPr>
          <a:xfrm>
            <a:off x="502920" y="2697480"/>
            <a:ext cx="3017520" cy="365760"/>
          </a:xfrm>
          <a:prstGeom prst="rect">
            <a:avLst/>
          </a:prstGeom>
          <a:noFill/>
          <a:ln/>
        </p:spPr>
        <p:txBody>
          <a:bodyPr wrap="square" rtlCol="0" anchor="ctr"/>
          <a:lstStyle/>
          <a:p>
            <a:pPr indent="0" marL="0">
              <a:buNone/>
            </a:pPr>
            <a:r>
              <a:rPr lang="en-US" sz="1600" b="1" dirty="0">
                <a:solidFill>
                  <a:srgbClr val="FFFFFF"/>
                </a:solidFill>
                <a:latin typeface="Arial" pitchFamily="34" charset="0"/>
                <a:ea typeface="Arial" pitchFamily="34" charset="-122"/>
                <a:cs typeface="Arial" pitchFamily="34" charset="-120"/>
              </a:rPr>
              <a:t>Events to Host</a:t>
            </a:r>
            <a:endParaRPr lang="en-US" sz="1600" dirty="0"/>
          </a:p>
        </p:txBody>
      </p:sp>
      <p:sp>
        <p:nvSpPr>
          <p:cNvPr id="8" name="Text 5"/>
          <p:cNvSpPr/>
          <p:nvPr/>
        </p:nvSpPr>
        <p:spPr>
          <a:xfrm>
            <a:off x="502920" y="3154680"/>
            <a:ext cx="3108960" cy="3474720"/>
          </a:xfrm>
          <a:prstGeom prst="rect">
            <a:avLst/>
          </a:prstGeom>
          <a:noFill/>
          <a:ln/>
        </p:spPr>
        <p:txBody>
          <a:bodyPr wrap="square" rtlCol="0" anchor="t"/>
          <a:lstStyle/>
          <a:p>
            <a:pPr marL="127000" indent="-127000">
              <a:lnSpc>
                <a:spcPts val="2000"/>
              </a:lnSpc>
              <a:buSzPct val="100000"/>
              <a:buChar char="•"/>
            </a:pPr>
            <a:r>
              <a:rPr lang="en-US" sz="1150" dirty="0">
                <a:solidFill>
                  <a:srgbClr val="FFFFFF"/>
                </a:solidFill>
                <a:latin typeface="Arial" pitchFamily="34" charset="0"/>
                <a:ea typeface="Arial" pitchFamily="34" charset="-122"/>
                <a:cs typeface="Arial" pitchFamily="34" charset="-120"/>
              </a:rPr>
              <a:t>Junior Olympics</a:t>
            </a:r>
            <a:endParaRPr lang="en-US" sz="1150" dirty="0"/>
          </a:p>
          <a:p>
            <a:pPr marL="127000" indent="-127000">
              <a:lnSpc>
                <a:spcPts val="2000"/>
              </a:lnSpc>
              <a:buSzPct val="100000"/>
              <a:buChar char="•"/>
            </a:pPr>
            <a:r>
              <a:rPr lang="en-US" sz="1150" dirty="0">
                <a:solidFill>
                  <a:srgbClr val="FFFFFF"/>
                </a:solidFill>
                <a:latin typeface="Arial" pitchFamily="34" charset="0"/>
                <a:ea typeface="Arial" pitchFamily="34" charset="-122"/>
                <a:cs typeface="Arial" pitchFamily="34" charset="-120"/>
              </a:rPr>
              <a:t>GHSA State Championships</a:t>
            </a:r>
            <a:endParaRPr lang="en-US" sz="1150" dirty="0"/>
          </a:p>
          <a:p>
            <a:pPr marL="127000" indent="-127000">
              <a:lnSpc>
                <a:spcPts val="2000"/>
              </a:lnSpc>
              <a:buSzPct val="100000"/>
              <a:buChar char="•"/>
            </a:pPr>
            <a:r>
              <a:rPr lang="en-US" sz="1150" dirty="0">
                <a:solidFill>
                  <a:srgbClr val="FFFFFF"/>
                </a:solidFill>
                <a:latin typeface="Arial" pitchFamily="34" charset="0"/>
                <a:ea typeface="Arial" pitchFamily="34" charset="-122"/>
                <a:cs typeface="Arial" pitchFamily="34" charset="-120"/>
              </a:rPr>
              <a:t>High School National Championships</a:t>
            </a:r>
            <a:endParaRPr lang="en-US" sz="1150" dirty="0"/>
          </a:p>
          <a:p>
            <a:pPr marL="127000" indent="-127000">
              <a:lnSpc>
                <a:spcPts val="2000"/>
              </a:lnSpc>
              <a:buSzPct val="100000"/>
              <a:buChar char="•"/>
            </a:pPr>
            <a:r>
              <a:rPr lang="en-US" sz="1150" dirty="0">
                <a:solidFill>
                  <a:srgbClr val="FFFFFF"/>
                </a:solidFill>
                <a:latin typeface="Arial" pitchFamily="34" charset="0"/>
                <a:ea typeface="Arial" pitchFamily="34" charset="-122"/>
                <a:cs typeface="Arial" pitchFamily="34" charset="-120"/>
              </a:rPr>
              <a:t>UAA Championships</a:t>
            </a:r>
            <a:endParaRPr lang="en-US" sz="1150" dirty="0"/>
          </a:p>
          <a:p>
            <a:pPr marL="127000" indent="-127000">
              <a:lnSpc>
                <a:spcPts val="2000"/>
              </a:lnSpc>
              <a:buSzPct val="100000"/>
              <a:buChar char="•"/>
            </a:pPr>
            <a:r>
              <a:rPr lang="en-US" sz="1150" dirty="0">
                <a:solidFill>
                  <a:srgbClr val="FFFFFF"/>
                </a:solidFill>
                <a:latin typeface="Arial" pitchFamily="34" charset="0"/>
                <a:ea typeface="Arial" pitchFamily="34" charset="-122"/>
                <a:cs typeface="Arial" pitchFamily="34" charset="-120"/>
              </a:rPr>
              <a:t>ACC Championships</a:t>
            </a:r>
            <a:endParaRPr lang="en-US" sz="1150" dirty="0"/>
          </a:p>
          <a:p>
            <a:pPr marL="127000" indent="-127000">
              <a:lnSpc>
                <a:spcPts val="2000"/>
              </a:lnSpc>
              <a:buSzPct val="100000"/>
              <a:buChar char="•"/>
            </a:pPr>
            <a:r>
              <a:rPr lang="en-US" sz="1150" dirty="0">
                <a:solidFill>
                  <a:srgbClr val="FFFFFF"/>
                </a:solidFill>
                <a:latin typeface="Arial" pitchFamily="34" charset="0"/>
                <a:ea typeface="Arial" pitchFamily="34" charset="-122"/>
                <a:cs typeface="Arial" pitchFamily="34" charset="-120"/>
              </a:rPr>
              <a:t>SEC Championships</a:t>
            </a:r>
            <a:endParaRPr lang="en-US" sz="1150" dirty="0"/>
          </a:p>
          <a:p>
            <a:pPr marL="127000" indent="-127000">
              <a:lnSpc>
                <a:spcPts val="2000"/>
              </a:lnSpc>
              <a:buSzPct val="100000"/>
              <a:buChar char="•"/>
            </a:pPr>
            <a:r>
              <a:rPr lang="en-US" sz="1150" dirty="0">
                <a:solidFill>
                  <a:srgbClr val="FFFFFF"/>
                </a:solidFill>
                <a:latin typeface="Arial" pitchFamily="34" charset="0"/>
                <a:ea typeface="Arial" pitchFamily="34" charset="-122"/>
                <a:cs typeface="Arial" pitchFamily="34" charset="-120"/>
              </a:rPr>
              <a:t>ASUN Championships</a:t>
            </a:r>
            <a:endParaRPr lang="en-US" sz="1150" dirty="0"/>
          </a:p>
          <a:p>
            <a:pPr marL="127000" indent="-127000">
              <a:lnSpc>
                <a:spcPts val="2000"/>
              </a:lnSpc>
              <a:buSzPct val="100000"/>
              <a:buChar char="•"/>
            </a:pPr>
            <a:r>
              <a:rPr lang="en-US" sz="1150" dirty="0">
                <a:solidFill>
                  <a:srgbClr val="FFFFFF"/>
                </a:solidFill>
                <a:latin typeface="Arial" pitchFamily="34" charset="0"/>
                <a:ea typeface="Arial" pitchFamily="34" charset="-122"/>
                <a:cs typeface="Arial" pitchFamily="34" charset="-120"/>
              </a:rPr>
              <a:t>NCAA Div I, II &amp; III Championships</a:t>
            </a:r>
            <a:endParaRPr lang="en-US" sz="1150" dirty="0"/>
          </a:p>
          <a:p>
            <a:pPr marL="127000" indent="-127000">
              <a:lnSpc>
                <a:spcPts val="2000"/>
              </a:lnSpc>
              <a:buSzPct val="100000"/>
              <a:buChar char="•"/>
            </a:pPr>
            <a:r>
              <a:rPr lang="en-US" sz="1150" dirty="0">
                <a:solidFill>
                  <a:srgbClr val="FFFFFF"/>
                </a:solidFill>
                <a:latin typeface="Arial" pitchFamily="34" charset="0"/>
                <a:ea typeface="Arial" pitchFamily="34" charset="-122"/>
                <a:cs typeface="Arial" pitchFamily="34" charset="-120"/>
              </a:rPr>
              <a:t>USATF National Championships</a:t>
            </a:r>
            <a:endParaRPr lang="en-US" sz="1150" dirty="0"/>
          </a:p>
          <a:p>
            <a:pPr marL="127000" indent="-127000">
              <a:lnSpc>
                <a:spcPts val="2000"/>
              </a:lnSpc>
              <a:buSzPct val="100000"/>
              <a:buChar char="•"/>
            </a:pPr>
            <a:r>
              <a:rPr lang="en-US" sz="1150" dirty="0">
                <a:solidFill>
                  <a:srgbClr val="FFFFFF"/>
                </a:solidFill>
                <a:latin typeface="Arial" pitchFamily="34" charset="0"/>
                <a:ea typeface="Arial" pitchFamily="34" charset="-122"/>
                <a:cs typeface="Arial" pitchFamily="34" charset="-120"/>
              </a:rPr>
              <a:t>World Athletics Championships</a:t>
            </a:r>
            <a:endParaRPr lang="en-US" sz="1150" dirty="0"/>
          </a:p>
        </p:txBody>
      </p:sp>
      <p:pic>
        <p:nvPicPr>
          <p:cNvPr id="9" name="Image 1" descr="assets/logos_events.png">    </p:cNvPr>
          <p:cNvPicPr>
            <a:picLocks noChangeAspect="1"/>
          </p:cNvPicPr>
          <p:nvPr/>
        </p:nvPicPr>
        <p:blipFill>
          <a:blip r:embed="rId2"/>
          <a:srcRect l="0" r="0" t="0" b="0"/>
          <a:stretch/>
        </p:blipFill>
        <p:spPr>
          <a:xfrm>
            <a:off x="4617720" y="2651760"/>
            <a:ext cx="7159752" cy="40233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8001000" cy="2468880"/>
          </a:xfrm>
          <a:prstGeom prst="rect">
            <a:avLst/>
          </a:prstGeom>
          <a:solidFill>
            <a:srgbClr val="333F48"/>
          </a:solidFill>
          <a:ln/>
        </p:spPr>
      </p:sp>
      <p:sp>
        <p:nvSpPr>
          <p:cNvPr id="3" name="Text 1"/>
          <p:cNvSpPr/>
          <p:nvPr/>
        </p:nvSpPr>
        <p:spPr>
          <a:xfrm>
            <a:off x="502920" y="228600"/>
            <a:ext cx="7223760" cy="457200"/>
          </a:xfrm>
          <a:prstGeom prst="rect">
            <a:avLst/>
          </a:prstGeom>
          <a:noFill/>
          <a:ln/>
        </p:spPr>
        <p:txBody>
          <a:bodyPr wrap="square" rtlCol="0" anchor="ctr"/>
          <a:lstStyle/>
          <a:p>
            <a:pPr indent="0" marL="0">
              <a:buNone/>
            </a:pPr>
            <a:r>
              <a:rPr lang="en-US" sz="2100" b="1" spc="100" kern="0" dirty="0">
                <a:solidFill>
                  <a:srgbClr val="FFFFFF"/>
                </a:solidFill>
                <a:latin typeface="Arial" pitchFamily="34" charset="0"/>
                <a:ea typeface="Arial" pitchFamily="34" charset="-122"/>
                <a:cs typeface="Arial" pitchFamily="34" charset="-120"/>
              </a:rPr>
              <a:t>SPORTS BROADCAST PARTNERSHIPS</a:t>
            </a:r>
            <a:endParaRPr lang="en-US" sz="2100" dirty="0"/>
          </a:p>
        </p:txBody>
      </p:sp>
      <p:sp>
        <p:nvSpPr>
          <p:cNvPr id="4" name="Text 2"/>
          <p:cNvSpPr/>
          <p:nvPr/>
        </p:nvSpPr>
        <p:spPr>
          <a:xfrm>
            <a:off x="502920" y="777240"/>
            <a:ext cx="7223760" cy="1600200"/>
          </a:xfrm>
          <a:prstGeom prst="rect">
            <a:avLst/>
          </a:prstGeom>
          <a:noFill/>
          <a:ln/>
        </p:spPr>
        <p:txBody>
          <a:bodyPr wrap="square" rtlCol="0" anchor="t"/>
          <a:lstStyle/>
          <a:p>
            <a:pPr indent="0" marL="0">
              <a:lnSpc>
                <a:spcPts val="1600"/>
              </a:lnSpc>
              <a:buNone/>
            </a:pPr>
            <a:r>
              <a:rPr lang="en-US" sz="1150" dirty="0">
                <a:solidFill>
                  <a:srgbClr val="D8DDE2"/>
                </a:solidFill>
                <a:latin typeface="Arial" pitchFamily="34" charset="0"/>
                <a:ea typeface="Arial" pitchFamily="34" charset="-122"/>
                <a:cs typeface="Arial" pitchFamily="34" charset="-120"/>
              </a:rPr>
              <a:t>Events and programs hosted at the Track &amp; Field Center will be featured on ESPN (NCAA Championships), NBC (USA Championships) and MileSplit (HS Championships). All smaller events will be webcast in-house through a content-sharing partnership with The Atlanta Journal-Constitution, with a goal of every lap at every event easily viewed LIVE and on demand on the AJC’s website in a branded media player.</a:t>
            </a:r>
            <a:endParaRPr lang="en-US" sz="1150" dirty="0"/>
          </a:p>
        </p:txBody>
      </p:sp>
      <p:pic>
        <p:nvPicPr>
          <p:cNvPr id="5" name="Image 0" descr="assets/ph_camera.png">    </p:cNvPr>
          <p:cNvPicPr>
            <a:picLocks noChangeAspect="1"/>
          </p:cNvPicPr>
          <p:nvPr/>
        </p:nvPicPr>
        <p:blipFill>
          <a:blip r:embed="rId1"/>
          <a:srcRect l="0" r="0" t="0" b="0"/>
          <a:stretch/>
        </p:blipFill>
        <p:spPr>
          <a:xfrm>
            <a:off x="7955280" y="0"/>
            <a:ext cx="4251960" cy="2468880"/>
          </a:xfrm>
          <a:prstGeom prst="rect">
            <a:avLst/>
          </a:prstGeom>
        </p:spPr>
      </p:pic>
      <p:pic>
        <p:nvPicPr>
          <p:cNvPr id="6" name="Image 1" descr="assets/ph_xc.png">    </p:cNvPr>
          <p:cNvPicPr>
            <a:picLocks noChangeAspect="1"/>
          </p:cNvPicPr>
          <p:nvPr/>
        </p:nvPicPr>
        <p:blipFill>
          <a:blip r:embed="rId2"/>
          <a:srcRect l="0" r="0" t="0" b="0"/>
          <a:stretch/>
        </p:blipFill>
        <p:spPr>
          <a:xfrm>
            <a:off x="502920" y="2651760"/>
            <a:ext cx="2834640" cy="1920240"/>
          </a:xfrm>
          <a:prstGeom prst="rect">
            <a:avLst/>
          </a:prstGeom>
        </p:spPr>
      </p:pic>
      <p:pic>
        <p:nvPicPr>
          <p:cNvPr id="7" name="Image 2" descr="assets/ph_interview.png">    </p:cNvPr>
          <p:cNvPicPr>
            <a:picLocks noChangeAspect="1"/>
          </p:cNvPicPr>
          <p:nvPr/>
        </p:nvPicPr>
        <p:blipFill>
          <a:blip r:embed="rId3"/>
          <a:srcRect l="0" r="0" t="0" b="0"/>
          <a:stretch/>
        </p:blipFill>
        <p:spPr>
          <a:xfrm>
            <a:off x="502920" y="4709160"/>
            <a:ext cx="2834640" cy="1920240"/>
          </a:xfrm>
          <a:prstGeom prst="rect">
            <a:avLst/>
          </a:prstGeom>
        </p:spPr>
      </p:pic>
      <p:pic>
        <p:nvPicPr>
          <p:cNvPr id="8" name="Image 3" descr="assets/logos_media.png">    </p:cNvPr>
          <p:cNvPicPr>
            <a:picLocks noChangeAspect="1"/>
          </p:cNvPicPr>
          <p:nvPr/>
        </p:nvPicPr>
        <p:blipFill>
          <a:blip r:embed="rId4"/>
          <a:srcRect l="0" r="0" t="0" b="0"/>
          <a:stretch/>
        </p:blipFill>
        <p:spPr>
          <a:xfrm>
            <a:off x="3657600" y="2651760"/>
            <a:ext cx="8229600" cy="39776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868680"/>
          </a:xfrm>
          <a:prstGeom prst="rect">
            <a:avLst/>
          </a:prstGeom>
          <a:solidFill>
            <a:srgbClr val="333F48"/>
          </a:solidFill>
          <a:ln/>
        </p:spPr>
      </p:sp>
      <p:sp>
        <p:nvSpPr>
          <p:cNvPr id="3" name="Shape 1"/>
          <p:cNvSpPr/>
          <p:nvPr/>
        </p:nvSpPr>
        <p:spPr>
          <a:xfrm>
            <a:off x="0" y="868680"/>
            <a:ext cx="12191695" cy="41148"/>
          </a:xfrm>
          <a:prstGeom prst="rect">
            <a:avLst/>
          </a:prstGeom>
          <a:solidFill>
            <a:srgbClr val="C8102E"/>
          </a:solidFill>
          <a:ln/>
        </p:spPr>
      </p:sp>
      <p:sp>
        <p:nvSpPr>
          <p:cNvPr id="4" name="Text 2"/>
          <p:cNvSpPr/>
          <p:nvPr/>
        </p:nvSpPr>
        <p:spPr>
          <a:xfrm>
            <a:off x="502920" y="109728"/>
            <a:ext cx="8686800" cy="640080"/>
          </a:xfrm>
          <a:prstGeom prst="rect">
            <a:avLst/>
          </a:prstGeom>
          <a:noFill/>
          <a:ln/>
        </p:spPr>
        <p:txBody>
          <a:bodyPr wrap="square" rtlCol="0" anchor="ctr"/>
          <a:lstStyle/>
          <a:p>
            <a:pPr indent="0" marL="0">
              <a:buNone/>
            </a:pPr>
            <a:r>
              <a:rPr lang="en-US" sz="2400" b="1" spc="100" kern="0" dirty="0">
                <a:solidFill>
                  <a:srgbClr val="FFFFFF"/>
                </a:solidFill>
                <a:latin typeface="Arial" pitchFamily="34" charset="0"/>
                <a:ea typeface="Arial" pitchFamily="34" charset="-122"/>
                <a:cs typeface="Arial" pitchFamily="34" charset="-120"/>
              </a:rPr>
              <a:t>BEST-IN-CLASS OFFERINGS</a:t>
            </a:r>
            <a:endParaRPr lang="en-US" sz="24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411480" y="1097280"/>
          <a:ext cx="11365992" cy="914400"/>
        </p:xfrm>
        <a:graphic>
          <a:graphicData uri="http://schemas.openxmlformats.org/drawingml/2006/table">
            <a:tbl>
              <a:tblPr/>
              <a:tblGrid>
                <a:gridCol w="3044952"/>
                <a:gridCol w="1417320"/>
                <a:gridCol w="1536192"/>
                <a:gridCol w="1298448"/>
                <a:gridCol w="1563624"/>
                <a:gridCol w="1097280"/>
                <a:gridCol w="1408176"/>
              </a:tblGrid>
              <a:tr h="603504">
                <a:tc>
                  <a:txBody>
                    <a:bodyPr/>
                    <a:lstStyle/>
                    <a:p>
                      <a:pPr algn="ctr" indent="0" marL="0">
                        <a:buNone/>
                      </a:pPr>
                      <a:endParaRPr lang="en-US" sz="105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333F48"/>
                    </a:solidFill>
                  </a:tcPr>
                </a:tc>
                <a:tc>
                  <a:txBody>
                    <a:bodyPr/>
                    <a:lstStyle/>
                    <a:p>
                      <a:pPr algn="ctr" indent="0" marL="0">
                        <a:buNone/>
                      </a:pPr>
                      <a:r>
                        <a:rPr lang="en-US" sz="1050" b="1" dirty="0">
                          <a:solidFill>
                            <a:srgbClr val="FFFFFF"/>
                          </a:solidFill>
                          <a:latin typeface="Arial" pitchFamily="34" charset="0"/>
                          <a:ea typeface="Arial" pitchFamily="34" charset="-122"/>
                          <a:cs typeface="Arial" pitchFamily="34" charset="-120"/>
                        </a:rPr>
                        <a:t>Track Club</a:t>
                      </a:r>
                      <a:endParaRPr lang="en-US" sz="1050" dirty="0">
                        <a:latin typeface="Arial" charset="0"/>
                        <a:ea typeface="Arial" charset="0"/>
                        <a:cs typeface="Arial" charset="0"/>
                      </a:endParaRPr>
                    </a:p>
                    <a:p>
                      <a:pPr algn="ctr" indent="0" marL="0">
                        <a:buNone/>
                      </a:pPr>
                      <a:r>
                        <a:rPr lang="en-US" sz="1050" b="1" dirty="0">
                          <a:solidFill>
                            <a:srgbClr val="FFFFFF"/>
                          </a:solidFill>
                          <a:latin typeface="Arial" pitchFamily="34" charset="0"/>
                          <a:ea typeface="Arial" pitchFamily="34" charset="-122"/>
                          <a:cs typeface="Arial" pitchFamily="34" charset="-120"/>
                        </a:rPr>
                        <a:t>Center</a:t>
                      </a:r>
                      <a:endParaRPr lang="en-US" sz="105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C8102E"/>
                    </a:solidFill>
                  </a:tcPr>
                </a:tc>
                <a:tc>
                  <a:txBody>
                    <a:bodyPr/>
                    <a:lstStyle/>
                    <a:p>
                      <a:pPr algn="ctr" indent="0" marL="0">
                        <a:buNone/>
                      </a:pPr>
                      <a:r>
                        <a:rPr lang="en-US" sz="1050" b="1" dirty="0">
                          <a:solidFill>
                            <a:srgbClr val="FFFFFF"/>
                          </a:solidFill>
                          <a:latin typeface="Arial" pitchFamily="34" charset="0"/>
                          <a:ea typeface="Arial" pitchFamily="34" charset="-122"/>
                          <a:cs typeface="Arial" pitchFamily="34" charset="-120"/>
                        </a:rPr>
                        <a:t>Reggie Lewis</a:t>
                      </a:r>
                      <a:endParaRPr lang="en-US" sz="1050" dirty="0">
                        <a:latin typeface="Arial" charset="0"/>
                        <a:ea typeface="Arial" charset="0"/>
                        <a:cs typeface="Arial" charset="0"/>
                      </a:endParaRPr>
                    </a:p>
                    <a:p>
                      <a:pPr algn="ctr" indent="0" marL="0">
                        <a:buNone/>
                      </a:pPr>
                      <a:r>
                        <a:rPr lang="en-US" sz="1050" b="1" dirty="0">
                          <a:solidFill>
                            <a:srgbClr val="FFFFFF"/>
                          </a:solidFill>
                          <a:latin typeface="Arial" pitchFamily="34" charset="0"/>
                          <a:ea typeface="Arial" pitchFamily="34" charset="-122"/>
                          <a:cs typeface="Arial" pitchFamily="34" charset="-120"/>
                        </a:rPr>
                        <a:t>Center Boston</a:t>
                      </a:r>
                      <a:endParaRPr lang="en-US" sz="105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333F48"/>
                    </a:solidFill>
                  </a:tcPr>
                </a:tc>
                <a:tc>
                  <a:txBody>
                    <a:bodyPr/>
                    <a:lstStyle/>
                    <a:p>
                      <a:pPr algn="ctr" indent="0" marL="0">
                        <a:buNone/>
                      </a:pPr>
                      <a:r>
                        <a:rPr lang="en-US" sz="1050" b="1" dirty="0">
                          <a:solidFill>
                            <a:srgbClr val="FFFFFF"/>
                          </a:solidFill>
                          <a:latin typeface="Arial" pitchFamily="34" charset="0"/>
                          <a:ea typeface="Arial" pitchFamily="34" charset="-122"/>
                          <a:cs typeface="Arial" pitchFamily="34" charset="-120"/>
                        </a:rPr>
                        <a:t>Armory</a:t>
                      </a:r>
                      <a:endParaRPr lang="en-US" sz="1050" dirty="0">
                        <a:latin typeface="Arial" charset="0"/>
                        <a:ea typeface="Arial" charset="0"/>
                        <a:cs typeface="Arial" charset="0"/>
                      </a:endParaRPr>
                    </a:p>
                    <a:p>
                      <a:pPr algn="ctr" indent="0" marL="0">
                        <a:buNone/>
                      </a:pPr>
                      <a:r>
                        <a:rPr lang="en-US" sz="1050" b="1" dirty="0">
                          <a:solidFill>
                            <a:srgbClr val="FFFFFF"/>
                          </a:solidFill>
                          <a:latin typeface="Arial" pitchFamily="34" charset="0"/>
                          <a:ea typeface="Arial" pitchFamily="34" charset="-122"/>
                          <a:cs typeface="Arial" pitchFamily="34" charset="-120"/>
                        </a:rPr>
                        <a:t>New York</a:t>
                      </a:r>
                      <a:endParaRPr lang="en-US" sz="105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333F48"/>
                    </a:solidFill>
                  </a:tcPr>
                </a:tc>
                <a:tc>
                  <a:txBody>
                    <a:bodyPr/>
                    <a:lstStyle/>
                    <a:p>
                      <a:pPr algn="ctr" indent="0" marL="0">
                        <a:buNone/>
                      </a:pPr>
                      <a:r>
                        <a:rPr lang="en-US" sz="1050" b="1" dirty="0">
                          <a:solidFill>
                            <a:srgbClr val="FFFFFF"/>
                          </a:solidFill>
                          <a:latin typeface="Arial" pitchFamily="34" charset="0"/>
                          <a:ea typeface="Arial" pitchFamily="34" charset="-122"/>
                          <a:cs typeface="Arial" pitchFamily="34" charset="-120"/>
                        </a:rPr>
                        <a:t>New Balance</a:t>
                      </a:r>
                      <a:endParaRPr lang="en-US" sz="1050" dirty="0">
                        <a:latin typeface="Arial" charset="0"/>
                        <a:ea typeface="Arial" charset="0"/>
                        <a:cs typeface="Arial" charset="0"/>
                      </a:endParaRPr>
                    </a:p>
                    <a:p>
                      <a:pPr algn="ctr" indent="0" marL="0">
                        <a:buNone/>
                      </a:pPr>
                      <a:r>
                        <a:rPr lang="en-US" sz="1050" b="1" dirty="0">
                          <a:solidFill>
                            <a:srgbClr val="FFFFFF"/>
                          </a:solidFill>
                          <a:latin typeface="Arial" pitchFamily="34" charset="0"/>
                          <a:ea typeface="Arial" pitchFamily="34" charset="-122"/>
                          <a:cs typeface="Arial" pitchFamily="34" charset="-120"/>
                        </a:rPr>
                        <a:t>Indoor Center</a:t>
                      </a:r>
                      <a:endParaRPr lang="en-US" sz="105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333F48"/>
                    </a:solidFill>
                  </a:tcPr>
                </a:tc>
                <a:tc>
                  <a:txBody>
                    <a:bodyPr/>
                    <a:lstStyle/>
                    <a:p>
                      <a:pPr algn="ctr" indent="0" marL="0">
                        <a:buNone/>
                      </a:pPr>
                      <a:r>
                        <a:rPr lang="en-US" sz="1050" b="1" dirty="0">
                          <a:solidFill>
                            <a:srgbClr val="FFFFFF"/>
                          </a:solidFill>
                          <a:latin typeface="Arial" pitchFamily="34" charset="0"/>
                          <a:ea typeface="Arial" pitchFamily="34" charset="-122"/>
                          <a:cs typeface="Arial" pitchFamily="34" charset="-120"/>
                        </a:rPr>
                        <a:t>YMCA</a:t>
                      </a:r>
                      <a:endParaRPr lang="en-US" sz="105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333F48"/>
                    </a:solidFill>
                  </a:tcPr>
                </a:tc>
                <a:tc>
                  <a:txBody>
                    <a:bodyPr/>
                    <a:lstStyle/>
                    <a:p>
                      <a:pPr algn="ctr" indent="0" marL="0">
                        <a:buNone/>
                      </a:pPr>
                      <a:r>
                        <a:rPr lang="en-US" sz="1050" b="1" dirty="0">
                          <a:solidFill>
                            <a:srgbClr val="FFFFFF"/>
                          </a:solidFill>
                          <a:latin typeface="Arial" pitchFamily="34" charset="0"/>
                          <a:ea typeface="Arial" pitchFamily="34" charset="-122"/>
                          <a:cs typeface="Arial" pitchFamily="34" charset="-120"/>
                        </a:rPr>
                        <a:t>Lifetime</a:t>
                      </a:r>
                      <a:endParaRPr lang="en-US" sz="1050" dirty="0">
                        <a:latin typeface="Arial" charset="0"/>
                        <a:ea typeface="Arial" charset="0"/>
                        <a:cs typeface="Arial" charset="0"/>
                      </a:endParaRPr>
                    </a:p>
                    <a:p>
                      <a:pPr algn="ctr" indent="0" marL="0">
                        <a:buNone/>
                      </a:pPr>
                      <a:r>
                        <a:rPr lang="en-US" sz="1050" b="1" dirty="0">
                          <a:solidFill>
                            <a:srgbClr val="FFFFFF"/>
                          </a:solidFill>
                          <a:latin typeface="Arial" pitchFamily="34" charset="0"/>
                          <a:ea typeface="Arial" pitchFamily="34" charset="-122"/>
                          <a:cs typeface="Arial" pitchFamily="34" charset="-120"/>
                        </a:rPr>
                        <a:t>Fitness</a:t>
                      </a:r>
                      <a:endParaRPr lang="en-US" sz="105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333F48"/>
                    </a:solidFill>
                  </a:tcPr>
                </a:tc>
              </a:tr>
              <a:tr h="457200">
                <a:tc>
                  <a:txBody>
                    <a:bodyPr/>
                    <a:lstStyle/>
                    <a:p>
                      <a:pPr algn="l" indent="0" marL="0">
                        <a:buNone/>
                      </a:pPr>
                      <a:r>
                        <a:rPr lang="en-US" sz="1000" dirty="0">
                          <a:solidFill>
                            <a:srgbClr val="333F48"/>
                          </a:solidFill>
                          <a:latin typeface="Arial" pitchFamily="34" charset="0"/>
                          <a:ea typeface="Arial" pitchFamily="34" charset="-122"/>
                          <a:cs typeface="Arial" pitchFamily="34" charset="-120"/>
                        </a:rPr>
                        <a:t>Free public schools access</a:t>
                      </a: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r>
                        <a:rPr lang="en-US" sz="1000" dirty="0">
                          <a:solidFill>
                            <a:srgbClr val="333F48"/>
                          </a:solidFill>
                          <a:latin typeface="Arial" pitchFamily="34" charset="0"/>
                          <a:ea typeface="Arial" pitchFamily="34" charset="-122"/>
                          <a:cs typeface="Arial" pitchFamily="34" charset="-120"/>
                        </a:rPr>
                        <a:t>Paid only</a:t>
                      </a: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r>
                        <a:rPr lang="en-US" sz="1000" dirty="0">
                          <a:solidFill>
                            <a:srgbClr val="333F48"/>
                          </a:solidFill>
                          <a:latin typeface="Arial" pitchFamily="34" charset="0"/>
                          <a:ea typeface="Arial" pitchFamily="34" charset="-122"/>
                          <a:cs typeface="Arial" pitchFamily="34" charset="-120"/>
                        </a:rPr>
                        <a:t>Paid only</a:t>
                      </a: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r>
              <a:tr h="457200">
                <a:tc>
                  <a:txBody>
                    <a:bodyPr/>
                    <a:lstStyle/>
                    <a:p>
                      <a:pPr algn="l" indent="0" marL="0">
                        <a:buNone/>
                      </a:pPr>
                      <a:r>
                        <a:rPr lang="en-US" sz="1000" dirty="0">
                          <a:solidFill>
                            <a:srgbClr val="333F48"/>
                          </a:solidFill>
                          <a:latin typeface="Arial" pitchFamily="34" charset="0"/>
                          <a:ea typeface="Arial" pitchFamily="34" charset="-122"/>
                          <a:cs typeface="Arial" pitchFamily="34" charset="-120"/>
                        </a:rPr>
                        <a:t>Free access to neighborhood seniors</a:t>
                      </a: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r>
              <a:tr h="457200">
                <a:tc>
                  <a:txBody>
                    <a:bodyPr/>
                    <a:lstStyle/>
                    <a:p>
                      <a:pPr algn="l" indent="0" marL="0">
                        <a:buNone/>
                      </a:pPr>
                      <a:r>
                        <a:rPr lang="en-US" sz="1000" dirty="0">
                          <a:solidFill>
                            <a:srgbClr val="333F48"/>
                          </a:solidFill>
                          <a:latin typeface="Arial" pitchFamily="34" charset="0"/>
                          <a:ea typeface="Arial" pitchFamily="34" charset="-122"/>
                          <a:cs typeface="Arial" pitchFamily="34" charset="-120"/>
                        </a:rPr>
                        <a:t>Neighborhood or income-based pricing</a:t>
                      </a: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r>
              <a:tr h="457200">
                <a:tc>
                  <a:txBody>
                    <a:bodyPr/>
                    <a:lstStyle/>
                    <a:p>
                      <a:pPr algn="l" indent="0" marL="0">
                        <a:buNone/>
                      </a:pPr>
                      <a:r>
                        <a:rPr lang="en-US" sz="1000" dirty="0">
                          <a:solidFill>
                            <a:srgbClr val="333F48"/>
                          </a:solidFill>
                          <a:latin typeface="Arial" pitchFamily="34" charset="0"/>
                          <a:ea typeface="Arial" pitchFamily="34" charset="-122"/>
                          <a:cs typeface="Arial" pitchFamily="34" charset="-120"/>
                        </a:rPr>
                        <a:t>Hydraulic oval</a:t>
                      </a: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r>
              <a:tr h="457200">
                <a:tc>
                  <a:txBody>
                    <a:bodyPr/>
                    <a:lstStyle/>
                    <a:p>
                      <a:pPr algn="l" indent="0" marL="0">
                        <a:buNone/>
                      </a:pPr>
                      <a:r>
                        <a:rPr lang="en-US" sz="1000" dirty="0">
                          <a:solidFill>
                            <a:srgbClr val="333F48"/>
                          </a:solidFill>
                          <a:latin typeface="Arial" pitchFamily="34" charset="0"/>
                          <a:ea typeface="Arial" pitchFamily="34" charset="-122"/>
                          <a:cs typeface="Arial" pitchFamily="34" charset="-120"/>
                        </a:rPr>
                        <a:t>Court sports</a:t>
                      </a: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r>
              <a:tr h="457200">
                <a:tc>
                  <a:txBody>
                    <a:bodyPr/>
                    <a:lstStyle/>
                    <a:p>
                      <a:pPr algn="l" indent="0" marL="0">
                        <a:buNone/>
                      </a:pPr>
                      <a:r>
                        <a:rPr lang="en-US" sz="1000" dirty="0">
                          <a:solidFill>
                            <a:srgbClr val="333F48"/>
                          </a:solidFill>
                          <a:latin typeface="Arial" pitchFamily="34" charset="0"/>
                          <a:ea typeface="Arial" pitchFamily="34" charset="-122"/>
                          <a:cs typeface="Arial" pitchFamily="34" charset="-120"/>
                        </a:rPr>
                        <a:t>Running retailer &amp; QSR</a:t>
                      </a: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r>
              <a:tr h="457200">
                <a:tc>
                  <a:txBody>
                    <a:bodyPr/>
                    <a:lstStyle/>
                    <a:p>
                      <a:pPr algn="l" indent="0" marL="0">
                        <a:buNone/>
                      </a:pPr>
                      <a:r>
                        <a:rPr lang="en-US" sz="1000" dirty="0">
                          <a:solidFill>
                            <a:srgbClr val="333F48"/>
                          </a:solidFill>
                          <a:latin typeface="Arial" pitchFamily="34" charset="0"/>
                          <a:ea typeface="Arial" pitchFamily="34" charset="-122"/>
                          <a:cs typeface="Arial" pitchFamily="34" charset="-120"/>
                        </a:rPr>
                        <a:t>Health care offerings</a:t>
                      </a: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r>
              <a:tr h="457200">
                <a:tc>
                  <a:txBody>
                    <a:bodyPr/>
                    <a:lstStyle/>
                    <a:p>
                      <a:pPr algn="l" indent="0" marL="0">
                        <a:buNone/>
                      </a:pPr>
                      <a:r>
                        <a:rPr lang="en-US" sz="1000" dirty="0">
                          <a:solidFill>
                            <a:srgbClr val="333F48"/>
                          </a:solidFill>
                          <a:latin typeface="Arial" pitchFamily="34" charset="0"/>
                          <a:ea typeface="Arial" pitchFamily="34" charset="-122"/>
                          <a:cs typeface="Arial" pitchFamily="34" charset="-120"/>
                        </a:rPr>
                        <a:t>Public meeting space</a:t>
                      </a: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r>
              <a:tr h="457200">
                <a:tc>
                  <a:txBody>
                    <a:bodyPr/>
                    <a:lstStyle/>
                    <a:p>
                      <a:pPr algn="l" indent="0" marL="0">
                        <a:buNone/>
                      </a:pPr>
                      <a:r>
                        <a:rPr lang="en-US" sz="1000" dirty="0">
                          <a:solidFill>
                            <a:srgbClr val="333F48"/>
                          </a:solidFill>
                          <a:latin typeface="Arial" pitchFamily="34" charset="0"/>
                          <a:ea typeface="Arial" pitchFamily="34" charset="-122"/>
                          <a:cs typeface="Arial" pitchFamily="34" charset="-120"/>
                        </a:rPr>
                        <a:t>STEM center</a:t>
                      </a: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BEDEF"/>
                    </a:solidFill>
                  </a:tcPr>
                </a:tc>
              </a:tr>
              <a:tr h="457200">
                <a:tc>
                  <a:txBody>
                    <a:bodyPr/>
                    <a:lstStyle/>
                    <a:p>
                      <a:pPr algn="l" indent="0" marL="0">
                        <a:buNone/>
                      </a:pPr>
                      <a:r>
                        <a:rPr lang="en-US" sz="1000" dirty="0">
                          <a:solidFill>
                            <a:srgbClr val="333F48"/>
                          </a:solidFill>
                          <a:latin typeface="Arial" pitchFamily="34" charset="0"/>
                          <a:ea typeface="Arial" pitchFamily="34" charset="-122"/>
                          <a:cs typeface="Arial" pitchFamily="34" charset="-120"/>
                        </a:rPr>
                        <a:t>Neighborhood employment &amp; training programs</a:t>
                      </a: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r>
                        <a:rPr lang="en-US" sz="1300" b="1" dirty="0">
                          <a:solidFill>
                            <a:srgbClr val="C8102E"/>
                          </a:solidFill>
                          <a:latin typeface="Arial" pitchFamily="34" charset="0"/>
                          <a:ea typeface="Arial" pitchFamily="34" charset="-122"/>
                          <a:cs typeface="Arial" pitchFamily="34" charset="-120"/>
                        </a:rPr>
                        <a:t>✓</a:t>
                      </a:r>
                      <a:endParaRPr lang="en-US" sz="13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c>
                  <a:txBody>
                    <a:bodyPr/>
                    <a:lstStyle/>
                    <a:p>
                      <a:pPr algn="ctr" indent="0" marL="0">
                        <a:buNone/>
                      </a:pPr>
                      <a:endParaRPr lang="en-US" sz="1000" dirty="0">
                        <a:latin typeface="Arial" charset="0"/>
                        <a:ea typeface="Arial" charset="0"/>
                        <a:cs typeface="Arial" charset="0"/>
                      </a:endParaRPr>
                    </a:p>
                  </a:txBody>
                  <a:tcPr marL="91440" marR="91440" marT="45720" marB="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333F48"/>
        </a:solidFill>
      </p:bgPr>
    </p:bg>
    <p:spTree>
      <p:nvGrpSpPr>
        <p:cNvPr id="1" name=""/>
        <p:cNvGrpSpPr/>
        <p:nvPr/>
      </p:nvGrpSpPr>
      <p:grpSpPr>
        <a:xfrm>
          <a:off x="0" y="0"/>
          <a:ext cx="0" cy="0"/>
          <a:chOff x="0" y="0"/>
          <a:chExt cx="0" cy="0"/>
        </a:xfrm>
      </p:grpSpPr>
      <p:sp>
        <p:nvSpPr>
          <p:cNvPr id="2" name="Text 0"/>
          <p:cNvSpPr/>
          <p:nvPr/>
        </p:nvSpPr>
        <p:spPr>
          <a:xfrm>
            <a:off x="0" y="2743200"/>
            <a:ext cx="12191695" cy="822960"/>
          </a:xfrm>
          <a:prstGeom prst="rect">
            <a:avLst/>
          </a:prstGeom>
          <a:noFill/>
          <a:ln/>
        </p:spPr>
        <p:txBody>
          <a:bodyPr wrap="square" rtlCol="0" anchor="ctr"/>
          <a:lstStyle/>
          <a:p>
            <a:pPr algn="ctr" indent="0" marL="0">
              <a:buNone/>
            </a:pPr>
            <a:r>
              <a:rPr lang="en-US" sz="4400" b="1" spc="300" kern="0" dirty="0">
                <a:solidFill>
                  <a:srgbClr val="FFFFFF"/>
                </a:solidFill>
                <a:latin typeface="Arial" pitchFamily="34" charset="0"/>
                <a:ea typeface="Arial" pitchFamily="34" charset="-122"/>
                <a:cs typeface="Arial" pitchFamily="34" charset="-120"/>
              </a:rPr>
              <a:t>ADDENDUM</a:t>
            </a:r>
            <a:endParaRPr lang="en-US" sz="4400" dirty="0"/>
          </a:p>
        </p:txBody>
      </p:sp>
      <p:sp>
        <p:nvSpPr>
          <p:cNvPr id="3" name="Text 1"/>
          <p:cNvSpPr/>
          <p:nvPr/>
        </p:nvSpPr>
        <p:spPr>
          <a:xfrm>
            <a:off x="0" y="3657600"/>
            <a:ext cx="12191695" cy="411480"/>
          </a:xfrm>
          <a:prstGeom prst="rect">
            <a:avLst/>
          </a:prstGeom>
          <a:noFill/>
          <a:ln/>
        </p:spPr>
        <p:txBody>
          <a:bodyPr wrap="square" rtlCol="0" anchor="ctr"/>
          <a:lstStyle/>
          <a:p>
            <a:pPr algn="ctr" indent="0" marL="0">
              <a:buNone/>
            </a:pPr>
            <a:r>
              <a:rPr lang="en-US" sz="1400" dirty="0">
                <a:solidFill>
                  <a:srgbClr val="FF5A6E"/>
                </a:solidFill>
                <a:latin typeface="Arial" pitchFamily="34" charset="0"/>
                <a:ea typeface="Arial" pitchFamily="34" charset="-122"/>
                <a:cs typeface="Arial" pitchFamily="34" charset="-120"/>
              </a:rPr>
              <a:t>Project timeline, tax &amp; economic impact</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assets/track_bg.png">    </p:cNvPr>
          <p:cNvPicPr>
            <a:picLocks noChangeAspect="1"/>
          </p:cNvPicPr>
          <p:nvPr/>
        </p:nvPicPr>
        <p:blipFill>
          <a:blip r:embed="rId1"/>
          <a:srcRect l="0" r="0"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A0000">
              <a:alpha val="40000"/>
            </a:srgbClr>
          </a:solidFill>
          <a:ln/>
        </p:spPr>
      </p:sp>
      <p:sp>
        <p:nvSpPr>
          <p:cNvPr id="4" name="Shape 1"/>
          <p:cNvSpPr/>
          <p:nvPr/>
        </p:nvSpPr>
        <p:spPr>
          <a:xfrm>
            <a:off x="0" y="0"/>
            <a:ext cx="12191695" cy="868680"/>
          </a:xfrm>
          <a:prstGeom prst="rect">
            <a:avLst/>
          </a:prstGeom>
          <a:solidFill>
            <a:srgbClr val="333F48"/>
          </a:solidFill>
          <a:ln/>
        </p:spPr>
      </p:sp>
      <p:sp>
        <p:nvSpPr>
          <p:cNvPr id="5" name="Shape 2"/>
          <p:cNvSpPr/>
          <p:nvPr/>
        </p:nvSpPr>
        <p:spPr>
          <a:xfrm>
            <a:off x="0" y="868680"/>
            <a:ext cx="12191695" cy="41148"/>
          </a:xfrm>
          <a:prstGeom prst="rect">
            <a:avLst/>
          </a:prstGeom>
          <a:solidFill>
            <a:srgbClr val="C8102E"/>
          </a:solidFill>
          <a:ln/>
        </p:spPr>
      </p:sp>
      <p:sp>
        <p:nvSpPr>
          <p:cNvPr id="6" name="Text 3"/>
          <p:cNvSpPr/>
          <p:nvPr/>
        </p:nvSpPr>
        <p:spPr>
          <a:xfrm>
            <a:off x="502920" y="109728"/>
            <a:ext cx="8686800" cy="640080"/>
          </a:xfrm>
          <a:prstGeom prst="rect">
            <a:avLst/>
          </a:prstGeom>
          <a:noFill/>
          <a:ln/>
        </p:spPr>
        <p:txBody>
          <a:bodyPr wrap="square" rtlCol="0" anchor="ctr"/>
          <a:lstStyle/>
          <a:p>
            <a:pPr indent="0" marL="0">
              <a:buNone/>
            </a:pPr>
            <a:r>
              <a:rPr lang="en-US" sz="2400" b="1" spc="100" kern="0" dirty="0">
                <a:solidFill>
                  <a:srgbClr val="FFFFFF"/>
                </a:solidFill>
                <a:latin typeface="Arial" pitchFamily="34" charset="0"/>
                <a:ea typeface="Arial" pitchFamily="34" charset="-122"/>
                <a:cs typeface="Arial" pitchFamily="34" charset="-120"/>
              </a:rPr>
              <a:t>PROJECT TIMELINE</a:t>
            </a:r>
            <a:endParaRPr lang="en-US" sz="2400" dirty="0"/>
          </a:p>
        </p:txBody>
      </p:sp>
      <p:sp>
        <p:nvSpPr>
          <p:cNvPr id="7" name="Shape 4"/>
          <p:cNvSpPr/>
          <p:nvPr/>
        </p:nvSpPr>
        <p:spPr>
          <a:xfrm>
            <a:off x="914400" y="3977640"/>
            <a:ext cx="10424160" cy="0"/>
          </a:xfrm>
          <a:prstGeom prst="line">
            <a:avLst/>
          </a:prstGeom>
          <a:noFill/>
          <a:ln w="31750">
            <a:solidFill>
              <a:srgbClr val="FFFFFF"/>
            </a:solidFill>
            <a:prstDash val="solid"/>
          </a:ln>
        </p:spPr>
      </p:sp>
      <p:sp>
        <p:nvSpPr>
          <p:cNvPr id="8" name="Shape 5"/>
          <p:cNvSpPr/>
          <p:nvPr/>
        </p:nvSpPr>
        <p:spPr>
          <a:xfrm>
            <a:off x="777240" y="3520440"/>
            <a:ext cx="1554480" cy="914400"/>
          </a:xfrm>
          <a:prstGeom prst="ellipse">
            <a:avLst/>
          </a:prstGeom>
          <a:solidFill>
            <a:srgbClr val="333F48"/>
          </a:solidFill>
          <a:ln w="15875">
            <a:solidFill>
              <a:srgbClr val="FFFFFF"/>
            </a:solidFill>
            <a:prstDash val="solid"/>
          </a:ln>
        </p:spPr>
      </p:sp>
      <p:sp>
        <p:nvSpPr>
          <p:cNvPr id="9" name="Text 6"/>
          <p:cNvSpPr/>
          <p:nvPr/>
        </p:nvSpPr>
        <p:spPr>
          <a:xfrm>
            <a:off x="777240" y="3520440"/>
            <a:ext cx="1554480" cy="914400"/>
          </a:xfrm>
          <a:prstGeom prst="rect">
            <a:avLst/>
          </a:prstGeom>
          <a:noFill/>
          <a:ln/>
        </p:spPr>
        <p:txBody>
          <a:bodyPr wrap="square" rtlCol="0" anchor="ctr"/>
          <a:lstStyle/>
          <a:p>
            <a:pPr algn="ctr" indent="0" marL="0">
              <a:lnSpc>
                <a:spcPts val="1300"/>
              </a:lnSpc>
              <a:buNone/>
            </a:pPr>
            <a:r>
              <a:rPr lang="en-US" sz="1150" b="1" dirty="0">
                <a:solidFill>
                  <a:srgbClr val="FFFFFF"/>
                </a:solidFill>
                <a:latin typeface="Arial" pitchFamily="34" charset="0"/>
                <a:ea typeface="Arial" pitchFamily="34" charset="-122"/>
                <a:cs typeface="Arial" pitchFamily="34" charset="-120"/>
              </a:rPr>
              <a:t>July</a:t>
            </a:r>
            <a:endParaRPr lang="en-US" sz="1150" dirty="0"/>
          </a:p>
          <a:p>
            <a:pPr algn="ctr" indent="0" marL="0">
              <a:lnSpc>
                <a:spcPts val="1300"/>
              </a:lnSpc>
              <a:buNone/>
            </a:pPr>
            <a:r>
              <a:rPr lang="en-US" sz="1150" b="1" dirty="0">
                <a:solidFill>
                  <a:srgbClr val="FFFFFF"/>
                </a:solidFill>
                <a:latin typeface="Arial" pitchFamily="34" charset="0"/>
                <a:ea typeface="Arial" pitchFamily="34" charset="-122"/>
                <a:cs typeface="Arial" pitchFamily="34" charset="-120"/>
              </a:rPr>
              <a:t>2026</a:t>
            </a:r>
            <a:endParaRPr lang="en-US" sz="1150" dirty="0"/>
          </a:p>
        </p:txBody>
      </p:sp>
      <p:sp>
        <p:nvSpPr>
          <p:cNvPr id="10" name="Shape 7"/>
          <p:cNvSpPr/>
          <p:nvPr/>
        </p:nvSpPr>
        <p:spPr>
          <a:xfrm>
            <a:off x="3840480" y="3520440"/>
            <a:ext cx="1554480" cy="914400"/>
          </a:xfrm>
          <a:prstGeom prst="ellipse">
            <a:avLst/>
          </a:prstGeom>
          <a:solidFill>
            <a:srgbClr val="333F48"/>
          </a:solidFill>
          <a:ln w="15875">
            <a:solidFill>
              <a:srgbClr val="FFFFFF"/>
            </a:solidFill>
            <a:prstDash val="solid"/>
          </a:ln>
        </p:spPr>
      </p:sp>
      <p:sp>
        <p:nvSpPr>
          <p:cNvPr id="11" name="Text 8"/>
          <p:cNvSpPr/>
          <p:nvPr/>
        </p:nvSpPr>
        <p:spPr>
          <a:xfrm>
            <a:off x="3840480" y="3520440"/>
            <a:ext cx="1554480" cy="914400"/>
          </a:xfrm>
          <a:prstGeom prst="rect">
            <a:avLst/>
          </a:prstGeom>
          <a:noFill/>
          <a:ln/>
        </p:spPr>
        <p:txBody>
          <a:bodyPr wrap="square" rtlCol="0" anchor="ctr"/>
          <a:lstStyle/>
          <a:p>
            <a:pPr algn="ctr" indent="0" marL="0">
              <a:lnSpc>
                <a:spcPts val="1300"/>
              </a:lnSpc>
              <a:buNone/>
            </a:pPr>
            <a:r>
              <a:rPr lang="en-US" sz="1150" b="1" dirty="0">
                <a:solidFill>
                  <a:srgbClr val="FFFFFF"/>
                </a:solidFill>
                <a:latin typeface="Arial" pitchFamily="34" charset="0"/>
                <a:ea typeface="Arial" pitchFamily="34" charset="-122"/>
                <a:cs typeface="Arial" pitchFamily="34" charset="-120"/>
              </a:rPr>
              <a:t>September</a:t>
            </a:r>
            <a:endParaRPr lang="en-US" sz="1150" dirty="0"/>
          </a:p>
          <a:p>
            <a:pPr algn="ctr" indent="0" marL="0">
              <a:lnSpc>
                <a:spcPts val="1300"/>
              </a:lnSpc>
              <a:buNone/>
            </a:pPr>
            <a:r>
              <a:rPr lang="en-US" sz="1150" b="1" dirty="0">
                <a:solidFill>
                  <a:srgbClr val="FFFFFF"/>
                </a:solidFill>
                <a:latin typeface="Arial" pitchFamily="34" charset="0"/>
                <a:ea typeface="Arial" pitchFamily="34" charset="-122"/>
                <a:cs typeface="Arial" pitchFamily="34" charset="-120"/>
              </a:rPr>
              <a:t>2027</a:t>
            </a:r>
            <a:endParaRPr lang="en-US" sz="1150" dirty="0"/>
          </a:p>
        </p:txBody>
      </p:sp>
      <p:sp>
        <p:nvSpPr>
          <p:cNvPr id="12" name="Shape 9"/>
          <p:cNvSpPr/>
          <p:nvPr/>
        </p:nvSpPr>
        <p:spPr>
          <a:xfrm>
            <a:off x="6903720" y="3520440"/>
            <a:ext cx="1554480" cy="914400"/>
          </a:xfrm>
          <a:prstGeom prst="ellipse">
            <a:avLst/>
          </a:prstGeom>
          <a:solidFill>
            <a:srgbClr val="333F48"/>
          </a:solidFill>
          <a:ln w="15875">
            <a:solidFill>
              <a:srgbClr val="FFFFFF"/>
            </a:solidFill>
            <a:prstDash val="solid"/>
          </a:ln>
        </p:spPr>
      </p:sp>
      <p:sp>
        <p:nvSpPr>
          <p:cNvPr id="13" name="Text 10"/>
          <p:cNvSpPr/>
          <p:nvPr/>
        </p:nvSpPr>
        <p:spPr>
          <a:xfrm>
            <a:off x="6903720" y="3520440"/>
            <a:ext cx="1554480" cy="914400"/>
          </a:xfrm>
          <a:prstGeom prst="rect">
            <a:avLst/>
          </a:prstGeom>
          <a:noFill/>
          <a:ln/>
        </p:spPr>
        <p:txBody>
          <a:bodyPr wrap="square" rtlCol="0" anchor="ctr"/>
          <a:lstStyle/>
          <a:p>
            <a:pPr algn="ctr" indent="0" marL="0">
              <a:lnSpc>
                <a:spcPts val="1300"/>
              </a:lnSpc>
              <a:buNone/>
            </a:pPr>
            <a:r>
              <a:rPr lang="en-US" sz="1150" b="1" dirty="0">
                <a:solidFill>
                  <a:srgbClr val="FFFFFF"/>
                </a:solidFill>
                <a:latin typeface="Arial" pitchFamily="34" charset="0"/>
                <a:ea typeface="Arial" pitchFamily="34" charset="-122"/>
                <a:cs typeface="Arial" pitchFamily="34" charset="-120"/>
              </a:rPr>
              <a:t>July</a:t>
            </a:r>
            <a:endParaRPr lang="en-US" sz="1150" dirty="0"/>
          </a:p>
          <a:p>
            <a:pPr algn="ctr" indent="0" marL="0">
              <a:lnSpc>
                <a:spcPts val="1300"/>
              </a:lnSpc>
              <a:buNone/>
            </a:pPr>
            <a:r>
              <a:rPr lang="en-US" sz="1150" b="1" dirty="0">
                <a:solidFill>
                  <a:srgbClr val="FFFFFF"/>
                </a:solidFill>
                <a:latin typeface="Arial" pitchFamily="34" charset="0"/>
                <a:ea typeface="Arial" pitchFamily="34" charset="-122"/>
                <a:cs typeface="Arial" pitchFamily="34" charset="-120"/>
              </a:rPr>
              <a:t>2028</a:t>
            </a:r>
            <a:endParaRPr lang="en-US" sz="1150" dirty="0"/>
          </a:p>
        </p:txBody>
      </p:sp>
      <p:sp>
        <p:nvSpPr>
          <p:cNvPr id="14" name="Shape 11"/>
          <p:cNvSpPr/>
          <p:nvPr/>
        </p:nvSpPr>
        <p:spPr>
          <a:xfrm>
            <a:off x="9966960" y="3520440"/>
            <a:ext cx="1554480" cy="914400"/>
          </a:xfrm>
          <a:prstGeom prst="ellipse">
            <a:avLst/>
          </a:prstGeom>
          <a:solidFill>
            <a:srgbClr val="333F48"/>
          </a:solidFill>
          <a:ln w="15875">
            <a:solidFill>
              <a:srgbClr val="FFFFFF"/>
            </a:solidFill>
            <a:prstDash val="solid"/>
          </a:ln>
        </p:spPr>
      </p:sp>
      <p:sp>
        <p:nvSpPr>
          <p:cNvPr id="15" name="Text 12"/>
          <p:cNvSpPr/>
          <p:nvPr/>
        </p:nvSpPr>
        <p:spPr>
          <a:xfrm>
            <a:off x="9966960" y="3520440"/>
            <a:ext cx="1554480" cy="914400"/>
          </a:xfrm>
          <a:prstGeom prst="rect">
            <a:avLst/>
          </a:prstGeom>
          <a:noFill/>
          <a:ln/>
        </p:spPr>
        <p:txBody>
          <a:bodyPr wrap="square" rtlCol="0" anchor="ctr"/>
          <a:lstStyle/>
          <a:p>
            <a:pPr algn="ctr" indent="0" marL="0">
              <a:lnSpc>
                <a:spcPts val="1300"/>
              </a:lnSpc>
              <a:buNone/>
            </a:pPr>
            <a:r>
              <a:rPr lang="en-US" sz="1150" b="1" dirty="0">
                <a:solidFill>
                  <a:srgbClr val="FFFFFF"/>
                </a:solidFill>
                <a:latin typeface="Arial" pitchFamily="34" charset="0"/>
                <a:ea typeface="Arial" pitchFamily="34" charset="-122"/>
                <a:cs typeface="Arial" pitchFamily="34" charset="-120"/>
              </a:rPr>
              <a:t>September</a:t>
            </a:r>
            <a:endParaRPr lang="en-US" sz="1150" dirty="0"/>
          </a:p>
          <a:p>
            <a:pPr algn="ctr" indent="0" marL="0">
              <a:lnSpc>
                <a:spcPts val="1300"/>
              </a:lnSpc>
              <a:buNone/>
            </a:pPr>
            <a:r>
              <a:rPr lang="en-US" sz="1150" b="1" dirty="0">
                <a:solidFill>
                  <a:srgbClr val="FFFFFF"/>
                </a:solidFill>
                <a:latin typeface="Arial" pitchFamily="34" charset="0"/>
                <a:ea typeface="Arial" pitchFamily="34" charset="-122"/>
                <a:cs typeface="Arial" pitchFamily="34" charset="-120"/>
              </a:rPr>
              <a:t>2029</a:t>
            </a:r>
            <a:endParaRPr lang="en-US" sz="1150" dirty="0"/>
          </a:p>
        </p:txBody>
      </p:sp>
      <p:sp>
        <p:nvSpPr>
          <p:cNvPr id="16" name="Shape 13"/>
          <p:cNvSpPr/>
          <p:nvPr/>
        </p:nvSpPr>
        <p:spPr>
          <a:xfrm>
            <a:off x="1554480" y="2331720"/>
            <a:ext cx="6126480" cy="777240"/>
          </a:xfrm>
          <a:prstGeom prst="rightArrow">
            <a:avLst/>
          </a:prstGeom>
          <a:solidFill>
            <a:srgbClr val="C8102E"/>
          </a:solidFill>
          <a:ln w="15875">
            <a:solidFill>
              <a:srgbClr val="FFFFFF"/>
            </a:solidFill>
            <a:prstDash val="solid"/>
          </a:ln>
        </p:spPr>
      </p:sp>
      <p:sp>
        <p:nvSpPr>
          <p:cNvPr id="17" name="Text 14"/>
          <p:cNvSpPr/>
          <p:nvPr/>
        </p:nvSpPr>
        <p:spPr>
          <a:xfrm>
            <a:off x="1783080" y="2331720"/>
            <a:ext cx="5303520" cy="777240"/>
          </a:xfrm>
          <a:prstGeom prst="rect">
            <a:avLst/>
          </a:prstGeom>
          <a:noFill/>
          <a:ln/>
        </p:spPr>
        <p:txBody>
          <a:bodyPr wrap="square" rtlCol="0" anchor="ctr"/>
          <a:lstStyle/>
          <a:p>
            <a:pPr indent="0" marL="0">
              <a:buNone/>
            </a:pPr>
            <a:r>
              <a:rPr lang="en-US" sz="1500" b="1" spc="100" kern="0" dirty="0">
                <a:solidFill>
                  <a:srgbClr val="FFFFFF"/>
                </a:solidFill>
                <a:latin typeface="Arial" pitchFamily="34" charset="0"/>
                <a:ea typeface="Arial" pitchFamily="34" charset="-122"/>
                <a:cs typeface="Arial" pitchFamily="34" charset="-120"/>
              </a:rPr>
              <a:t>24-MONTH CAPITAL RAISE</a:t>
            </a:r>
            <a:endParaRPr lang="en-US" sz="1500" dirty="0"/>
          </a:p>
        </p:txBody>
      </p:sp>
      <p:sp>
        <p:nvSpPr>
          <p:cNvPr id="18" name="Shape 15"/>
          <p:cNvSpPr/>
          <p:nvPr/>
        </p:nvSpPr>
        <p:spPr>
          <a:xfrm>
            <a:off x="4617720" y="4846320"/>
            <a:ext cx="6126480" cy="777240"/>
          </a:xfrm>
          <a:prstGeom prst="rightArrow">
            <a:avLst/>
          </a:prstGeom>
          <a:solidFill>
            <a:srgbClr val="333F48"/>
          </a:solidFill>
          <a:ln w="15875">
            <a:solidFill>
              <a:srgbClr val="FFFFFF"/>
            </a:solidFill>
            <a:prstDash val="solid"/>
          </a:ln>
        </p:spPr>
      </p:sp>
      <p:sp>
        <p:nvSpPr>
          <p:cNvPr id="19" name="Text 16"/>
          <p:cNvSpPr/>
          <p:nvPr/>
        </p:nvSpPr>
        <p:spPr>
          <a:xfrm>
            <a:off x="4846320" y="4846320"/>
            <a:ext cx="5303520" cy="777240"/>
          </a:xfrm>
          <a:prstGeom prst="rect">
            <a:avLst/>
          </a:prstGeom>
          <a:noFill/>
          <a:ln/>
        </p:spPr>
        <p:txBody>
          <a:bodyPr wrap="square" rtlCol="0" anchor="ctr"/>
          <a:lstStyle/>
          <a:p>
            <a:pPr indent="0" marL="0">
              <a:buNone/>
            </a:pPr>
            <a:r>
              <a:rPr lang="en-US" sz="1500" b="1" spc="100" kern="0" dirty="0">
                <a:solidFill>
                  <a:srgbClr val="FFFFFF"/>
                </a:solidFill>
                <a:latin typeface="Arial" pitchFamily="34" charset="0"/>
                <a:ea typeface="Arial" pitchFamily="34" charset="-122"/>
                <a:cs typeface="Arial" pitchFamily="34" charset="-120"/>
              </a:rPr>
              <a:t>24-MONTH CONSTRUCTION</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868680"/>
          </a:xfrm>
          <a:prstGeom prst="rect">
            <a:avLst/>
          </a:prstGeom>
          <a:solidFill>
            <a:srgbClr val="333F48"/>
          </a:solidFill>
          <a:ln/>
        </p:spPr>
      </p:sp>
      <p:sp>
        <p:nvSpPr>
          <p:cNvPr id="3" name="Shape 1"/>
          <p:cNvSpPr/>
          <p:nvPr/>
        </p:nvSpPr>
        <p:spPr>
          <a:xfrm>
            <a:off x="0" y="868680"/>
            <a:ext cx="12191695" cy="41148"/>
          </a:xfrm>
          <a:prstGeom prst="rect">
            <a:avLst/>
          </a:prstGeom>
          <a:solidFill>
            <a:srgbClr val="C8102E"/>
          </a:solidFill>
          <a:ln/>
        </p:spPr>
      </p:sp>
      <p:sp>
        <p:nvSpPr>
          <p:cNvPr id="4" name="Text 2"/>
          <p:cNvSpPr/>
          <p:nvPr/>
        </p:nvSpPr>
        <p:spPr>
          <a:xfrm>
            <a:off x="502920" y="109728"/>
            <a:ext cx="8686800" cy="640080"/>
          </a:xfrm>
          <a:prstGeom prst="rect">
            <a:avLst/>
          </a:prstGeom>
          <a:noFill/>
          <a:ln/>
        </p:spPr>
        <p:txBody>
          <a:bodyPr wrap="square" rtlCol="0" anchor="ctr"/>
          <a:lstStyle/>
          <a:p>
            <a:pPr indent="0" marL="0">
              <a:buNone/>
            </a:pPr>
            <a:r>
              <a:rPr lang="en-US" sz="2400" b="1" spc="100" kern="0" dirty="0">
                <a:solidFill>
                  <a:srgbClr val="FFFFFF"/>
                </a:solidFill>
                <a:latin typeface="Arial" pitchFamily="34" charset="0"/>
                <a:ea typeface="Arial" pitchFamily="34" charset="-122"/>
                <a:cs typeface="Arial" pitchFamily="34" charset="-120"/>
              </a:rPr>
              <a:t>ANNUAL TAX IMPACT ON REGION</a:t>
            </a:r>
            <a:endParaRPr lang="en-US" sz="2400" dirty="0"/>
          </a:p>
        </p:txBody>
      </p:sp>
      <p:pic>
        <p:nvPicPr>
          <p:cNvPr id="5" name="Image 0" descr="assets/tax_donut.png">    </p:cNvPr>
          <p:cNvPicPr>
            <a:picLocks noChangeAspect="1"/>
          </p:cNvPicPr>
          <p:nvPr/>
        </p:nvPicPr>
        <p:blipFill>
          <a:blip r:embed="rId1"/>
          <a:stretch>
            <a:fillRect/>
          </a:stretch>
        </p:blipFill>
        <p:spPr>
          <a:xfrm>
            <a:off x="2514600" y="1051560"/>
            <a:ext cx="7159752" cy="562356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assets/track_bg.png">    </p:cNvPr>
          <p:cNvPicPr>
            <a:picLocks noChangeAspect="1"/>
          </p:cNvPicPr>
          <p:nvPr/>
        </p:nvPicPr>
        <p:blipFill>
          <a:blip r:embed="rId1"/>
          <a:srcRect l="0" r="0"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A0000">
              <a:alpha val="45000"/>
            </a:srgbClr>
          </a:solidFill>
          <a:ln/>
        </p:spPr>
      </p:sp>
      <p:sp>
        <p:nvSpPr>
          <p:cNvPr id="4" name="Shape 1"/>
          <p:cNvSpPr/>
          <p:nvPr/>
        </p:nvSpPr>
        <p:spPr>
          <a:xfrm>
            <a:off x="0" y="0"/>
            <a:ext cx="12191695" cy="868680"/>
          </a:xfrm>
          <a:prstGeom prst="rect">
            <a:avLst/>
          </a:prstGeom>
          <a:solidFill>
            <a:srgbClr val="333F48"/>
          </a:solidFill>
          <a:ln/>
        </p:spPr>
      </p:sp>
      <p:sp>
        <p:nvSpPr>
          <p:cNvPr id="5" name="Shape 2"/>
          <p:cNvSpPr/>
          <p:nvPr/>
        </p:nvSpPr>
        <p:spPr>
          <a:xfrm>
            <a:off x="0" y="868680"/>
            <a:ext cx="12191695" cy="41148"/>
          </a:xfrm>
          <a:prstGeom prst="rect">
            <a:avLst/>
          </a:prstGeom>
          <a:solidFill>
            <a:srgbClr val="C8102E"/>
          </a:solidFill>
          <a:ln/>
        </p:spPr>
      </p:sp>
      <p:sp>
        <p:nvSpPr>
          <p:cNvPr id="6" name="Text 3"/>
          <p:cNvSpPr/>
          <p:nvPr/>
        </p:nvSpPr>
        <p:spPr>
          <a:xfrm>
            <a:off x="502920" y="109728"/>
            <a:ext cx="8686800" cy="640080"/>
          </a:xfrm>
          <a:prstGeom prst="rect">
            <a:avLst/>
          </a:prstGeom>
          <a:noFill/>
          <a:ln/>
        </p:spPr>
        <p:txBody>
          <a:bodyPr wrap="square" rtlCol="0" anchor="ctr"/>
          <a:lstStyle/>
          <a:p>
            <a:pPr indent="0" marL="0">
              <a:buNone/>
            </a:pPr>
            <a:r>
              <a:rPr lang="en-US" sz="2400" b="1" spc="100" kern="0" dirty="0">
                <a:solidFill>
                  <a:srgbClr val="FFFFFF"/>
                </a:solidFill>
                <a:latin typeface="Arial" pitchFamily="34" charset="0"/>
                <a:ea typeface="Arial" pitchFamily="34" charset="-122"/>
                <a:cs typeface="Arial" pitchFamily="34" charset="-120"/>
              </a:rPr>
              <a:t>ANNUAL ECONOMIC IMPACT</a:t>
            </a:r>
            <a:endParaRPr lang="en-US" sz="2400" dirty="0"/>
          </a:p>
        </p:txBody>
      </p:sp>
      <p:sp>
        <p:nvSpPr>
          <p:cNvPr id="7" name="Text 4"/>
          <p:cNvSpPr/>
          <p:nvPr/>
        </p:nvSpPr>
        <p:spPr>
          <a:xfrm>
            <a:off x="594360" y="1097280"/>
            <a:ext cx="10972800" cy="457200"/>
          </a:xfrm>
          <a:prstGeom prst="rect">
            <a:avLst/>
          </a:prstGeom>
          <a:noFill/>
          <a:ln/>
        </p:spPr>
        <p:txBody>
          <a:bodyPr wrap="square" rtlCol="0" anchor="ctr"/>
          <a:lstStyle/>
          <a:p>
            <a:pPr indent="0" marL="0">
              <a:lnSpc>
                <a:spcPts val="1700"/>
              </a:lnSpc>
              <a:buNone/>
            </a:pPr>
            <a:r>
              <a:rPr lang="en-US" sz="1300" b="1" dirty="0">
                <a:solidFill>
                  <a:srgbClr val="FFFFFF"/>
                </a:solidFill>
                <a:latin typeface="Arial" pitchFamily="34" charset="0"/>
                <a:ea typeface="Arial" pitchFamily="34" charset="-122"/>
                <a:cs typeface="Arial" pitchFamily="34" charset="-120"/>
              </a:rPr>
              <a:t>Atlanta Track Club commissioned an independent economic impact study, which has been reviewed and endorsed by the Metro Area Chamber of Commerce.</a:t>
            </a:r>
            <a:endParaRPr lang="en-US" sz="1300" dirty="0"/>
          </a:p>
        </p:txBody>
      </p:sp>
      <p:sp>
        <p:nvSpPr>
          <p:cNvPr id="8" name="Shape 5"/>
          <p:cNvSpPr/>
          <p:nvPr/>
        </p:nvSpPr>
        <p:spPr>
          <a:xfrm>
            <a:off x="548640" y="1737360"/>
            <a:ext cx="11091672" cy="4846320"/>
          </a:xfrm>
          <a:prstGeom prst="roundRect">
            <a:avLst>
              <a:gd name="adj" fmla="val 1132"/>
            </a:avLst>
          </a:prstGeom>
          <a:solidFill>
            <a:srgbClr val="FFFFFF"/>
          </a:solidFill>
          <a:ln/>
          <a:effectLst>
            <a:outerShdw sx="100000" sy="100000" kx="0" ky="0" algn="bl" rotWithShape="0" blurRad="260144641000000000" dist="78043392300000000" dir="1.1664e+21">
              <a:srgbClr val="000000">
                <a:alpha val="40000000000000000000"/>
              </a:srgbClr>
            </a:outerShdw>
          </a:effectLst>
        </p:spPr>
      </p:sp>
      <p:graphicFrame>
        <p:nvGraphicFramePr>
          <p:cNvPr id="9" name="Chart 0" descr=""/>
          <p:cNvGraphicFramePr/>
          <p:nvPr/>
        </p:nvGraphicFramePr>
        <p:xfrm>
          <a:off x="822960" y="1965960"/>
          <a:ext cx="10515600" cy="4434840"/>
        </p:xfrm>
        <a:graphic xmlns:a="http://schemas.openxmlformats.org/drawingml/2006/main">
          <a:graphicData uri="http://schemas.openxmlformats.org/drawingml/2006/chart">
            <c:chart xmlns:c="http://schemas.openxmlformats.org/drawingml/2006/chart"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333F48"/>
        </a:solidFill>
      </p:bgPr>
    </p:bg>
    <p:spTree>
      <p:nvGrpSpPr>
        <p:cNvPr id="1" name=""/>
        <p:cNvGrpSpPr/>
        <p:nvPr/>
      </p:nvGrpSpPr>
      <p:grpSpPr>
        <a:xfrm>
          <a:off x="0" y="0"/>
          <a:ext cx="0" cy="0"/>
          <a:chOff x="0" y="0"/>
          <a:chExt cx="0" cy="0"/>
        </a:xfrm>
      </p:grpSpPr>
      <p:sp>
        <p:nvSpPr>
          <p:cNvPr id="2" name="Text 0"/>
          <p:cNvSpPr/>
          <p:nvPr/>
        </p:nvSpPr>
        <p:spPr>
          <a:xfrm>
            <a:off x="0" y="1783080"/>
            <a:ext cx="12191695" cy="822960"/>
          </a:xfrm>
          <a:prstGeom prst="rect">
            <a:avLst/>
          </a:prstGeom>
          <a:noFill/>
          <a:ln/>
        </p:spPr>
        <p:txBody>
          <a:bodyPr wrap="square" rtlCol="0" anchor="ctr"/>
          <a:lstStyle/>
          <a:p>
            <a:pPr algn="ctr" indent="0" marL="0">
              <a:buNone/>
            </a:pPr>
            <a:r>
              <a:rPr lang="en-US" sz="4000" b="1" spc="200" kern="0" dirty="0">
                <a:solidFill>
                  <a:srgbClr val="FFFFFF"/>
                </a:solidFill>
                <a:latin typeface="Arial" pitchFamily="34" charset="0"/>
                <a:ea typeface="Arial" pitchFamily="34" charset="-122"/>
                <a:cs typeface="Arial" pitchFamily="34" charset="-120"/>
              </a:rPr>
              <a:t>THANK YOU, SUMMERHILL</a:t>
            </a:r>
            <a:endParaRPr lang="en-US" sz="4000" dirty="0"/>
          </a:p>
        </p:txBody>
      </p:sp>
      <p:sp>
        <p:nvSpPr>
          <p:cNvPr id="3" name="Text 1"/>
          <p:cNvSpPr/>
          <p:nvPr/>
        </p:nvSpPr>
        <p:spPr>
          <a:xfrm>
            <a:off x="0" y="2697480"/>
            <a:ext cx="12191695" cy="457200"/>
          </a:xfrm>
          <a:prstGeom prst="rect">
            <a:avLst/>
          </a:prstGeom>
          <a:noFill/>
          <a:ln/>
        </p:spPr>
        <p:txBody>
          <a:bodyPr wrap="square" rtlCol="0" anchor="ctr"/>
          <a:lstStyle/>
          <a:p>
            <a:pPr algn="ctr" indent="0" marL="0">
              <a:buNone/>
            </a:pPr>
            <a:r>
              <a:rPr lang="en-US" sz="1800" dirty="0">
                <a:solidFill>
                  <a:srgbClr val="FF5A6E"/>
                </a:solidFill>
                <a:latin typeface="Arial" pitchFamily="34" charset="0"/>
                <a:ea typeface="Arial" pitchFamily="34" charset="-122"/>
                <a:cs typeface="Arial" pitchFamily="34" charset="-120"/>
              </a:rPr>
              <a:t>Questions &amp; Discussion</a:t>
            </a:r>
            <a:endParaRPr lang="en-US" sz="1800" dirty="0"/>
          </a:p>
        </p:txBody>
      </p:sp>
      <p:sp>
        <p:nvSpPr>
          <p:cNvPr id="4" name="Shape 2"/>
          <p:cNvSpPr/>
          <p:nvPr/>
        </p:nvSpPr>
        <p:spPr>
          <a:xfrm>
            <a:off x="2483968" y="3931920"/>
            <a:ext cx="2103120" cy="1371600"/>
          </a:xfrm>
          <a:prstGeom prst="roundRect">
            <a:avLst>
              <a:gd name="adj" fmla="val 4000"/>
            </a:avLst>
          </a:prstGeom>
          <a:solidFill>
            <a:srgbClr val="FFFFFF"/>
          </a:solidFill>
          <a:ln/>
        </p:spPr>
      </p:sp>
      <p:sp>
        <p:nvSpPr>
          <p:cNvPr id="5" name="Shape 3"/>
          <p:cNvSpPr/>
          <p:nvPr/>
        </p:nvSpPr>
        <p:spPr>
          <a:xfrm>
            <a:off x="5044288" y="3931920"/>
            <a:ext cx="2103120" cy="1371600"/>
          </a:xfrm>
          <a:prstGeom prst="roundRect">
            <a:avLst>
              <a:gd name="adj" fmla="val 4000"/>
            </a:avLst>
          </a:prstGeom>
          <a:solidFill>
            <a:srgbClr val="FFFFFF"/>
          </a:solidFill>
          <a:ln/>
        </p:spPr>
      </p:sp>
      <p:sp>
        <p:nvSpPr>
          <p:cNvPr id="6" name="Shape 4"/>
          <p:cNvSpPr/>
          <p:nvPr/>
        </p:nvSpPr>
        <p:spPr>
          <a:xfrm>
            <a:off x="7604608" y="3931920"/>
            <a:ext cx="2103120" cy="1371600"/>
          </a:xfrm>
          <a:prstGeom prst="roundRect">
            <a:avLst>
              <a:gd name="adj" fmla="val 4000"/>
            </a:avLst>
          </a:prstGeom>
          <a:solidFill>
            <a:srgbClr val="FFFFFF"/>
          </a:solidFill>
          <a:ln/>
        </p:spPr>
      </p:sp>
      <p:pic>
        <p:nvPicPr>
          <p:cNvPr id="7" name="Image 0" descr="assets/logo_atc.png">    </p:cNvPr>
          <p:cNvPicPr>
            <a:picLocks noChangeAspect="1"/>
          </p:cNvPicPr>
          <p:nvPr/>
        </p:nvPicPr>
        <p:blipFill>
          <a:blip r:embed="rId1"/>
          <a:stretch>
            <a:fillRect/>
          </a:stretch>
        </p:blipFill>
        <p:spPr>
          <a:xfrm>
            <a:off x="3018892" y="4114800"/>
            <a:ext cx="1033272" cy="1005840"/>
          </a:xfrm>
          <a:prstGeom prst="rect">
            <a:avLst/>
          </a:prstGeom>
        </p:spPr>
      </p:pic>
      <p:pic>
        <p:nvPicPr>
          <p:cNvPr id="8" name="Image 1" descr="assets/logo_aps.png">    </p:cNvPr>
          <p:cNvPicPr>
            <a:picLocks noChangeAspect="1"/>
          </p:cNvPicPr>
          <p:nvPr/>
        </p:nvPicPr>
        <p:blipFill>
          <a:blip r:embed="rId2"/>
          <a:stretch>
            <a:fillRect/>
          </a:stretch>
        </p:blipFill>
        <p:spPr>
          <a:xfrm>
            <a:off x="5227168" y="4274820"/>
            <a:ext cx="1737360" cy="685800"/>
          </a:xfrm>
          <a:prstGeom prst="rect">
            <a:avLst/>
          </a:prstGeom>
        </p:spPr>
      </p:pic>
      <p:pic>
        <p:nvPicPr>
          <p:cNvPr id="9" name="Image 2" descr="assets/logo_ons.png">    </p:cNvPr>
          <p:cNvPicPr>
            <a:picLocks noChangeAspect="1"/>
          </p:cNvPicPr>
          <p:nvPr/>
        </p:nvPicPr>
        <p:blipFill>
          <a:blip r:embed="rId3"/>
          <a:stretch>
            <a:fillRect/>
          </a:stretch>
        </p:blipFill>
        <p:spPr>
          <a:xfrm>
            <a:off x="7787488" y="4101084"/>
            <a:ext cx="1737360" cy="1033272"/>
          </a:xfrm>
          <a:prstGeom prst="rect">
            <a:avLst/>
          </a:prstGeom>
        </p:spPr>
      </p:pic>
      <p:sp>
        <p:nvSpPr>
          <p:cNvPr id="10" name="Text 5"/>
          <p:cNvSpPr/>
          <p:nvPr/>
        </p:nvSpPr>
        <p:spPr>
          <a:xfrm>
            <a:off x="0" y="6035040"/>
            <a:ext cx="12191695" cy="365760"/>
          </a:xfrm>
          <a:prstGeom prst="rect">
            <a:avLst/>
          </a:prstGeom>
          <a:noFill/>
          <a:ln/>
        </p:spPr>
        <p:txBody>
          <a:bodyPr wrap="square" rtlCol="0" anchor="ctr"/>
          <a:lstStyle/>
          <a:p>
            <a:pPr algn="ctr" indent="0" marL="0">
              <a:buNone/>
            </a:pPr>
            <a:r>
              <a:rPr lang="en-US" sz="1100" dirty="0">
                <a:solidFill>
                  <a:srgbClr val="AEB6BD"/>
                </a:solidFill>
                <a:latin typeface="Arial" pitchFamily="34" charset="0"/>
                <a:ea typeface="Arial" pitchFamily="34" charset="-122"/>
                <a:cs typeface="Arial" pitchFamily="34" charset="-120"/>
              </a:rPr>
              <a:t>Atlanta Track Club Track &amp; Field Center  |  Summerhill Community Meeting  |  July 6, 2026</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assets/track_bg.png">    </p:cNvPr>
          <p:cNvPicPr>
            <a:picLocks noChangeAspect="1"/>
          </p:cNvPicPr>
          <p:nvPr/>
        </p:nvPicPr>
        <p:blipFill>
          <a:blip r:embed="rId1"/>
          <a:srcRect l="0" r="0" t="0" b="0"/>
          <a:stretch/>
        </p:blipFill>
        <p:spPr>
          <a:xfrm>
            <a:off x="0" y="0"/>
            <a:ext cx="12191695" cy="6858000"/>
          </a:xfrm>
          <a:prstGeom prst="rect">
            <a:avLst/>
          </a:prstGeom>
        </p:spPr>
      </p:pic>
      <p:sp>
        <p:nvSpPr>
          <p:cNvPr id="3" name="Text 0"/>
          <p:cNvSpPr/>
          <p:nvPr/>
        </p:nvSpPr>
        <p:spPr>
          <a:xfrm>
            <a:off x="0" y="914400"/>
            <a:ext cx="12191695" cy="502920"/>
          </a:xfrm>
          <a:prstGeom prst="rect">
            <a:avLst/>
          </a:prstGeom>
          <a:noFill/>
          <a:ln/>
        </p:spPr>
        <p:txBody>
          <a:bodyPr wrap="square" rtlCol="0" anchor="ctr"/>
          <a:lstStyle/>
          <a:p>
            <a:pPr algn="ctr" indent="0" marL="0">
              <a:buNone/>
            </a:pPr>
            <a:r>
              <a:rPr lang="en-US" sz="2000" b="1" spc="400" kern="0" dirty="0">
                <a:solidFill>
                  <a:srgbClr val="FFFFFF"/>
                </a:solidFill>
                <a:latin typeface="Arial" pitchFamily="34" charset="0"/>
                <a:ea typeface="Arial" pitchFamily="34" charset="-122"/>
                <a:cs typeface="Arial" pitchFamily="34" charset="-120"/>
              </a:rPr>
              <a:t>A COMMUNITY PARTNERSHIP</a:t>
            </a:r>
            <a:endParaRPr lang="en-US" sz="2000" dirty="0"/>
          </a:p>
        </p:txBody>
      </p:sp>
      <p:sp>
        <p:nvSpPr>
          <p:cNvPr id="4" name="Shape 1"/>
          <p:cNvSpPr/>
          <p:nvPr/>
        </p:nvSpPr>
        <p:spPr>
          <a:xfrm>
            <a:off x="731520" y="2148840"/>
            <a:ext cx="3383280" cy="2468880"/>
          </a:xfrm>
          <a:prstGeom prst="roundRect">
            <a:avLst>
              <a:gd name="adj" fmla="val 2963"/>
            </a:avLst>
          </a:prstGeom>
          <a:solidFill>
            <a:srgbClr val="FFFFFF"/>
          </a:solidFill>
          <a:ln/>
          <a:effectLst>
            <a:outerShdw sx="100000" sy="100000" kx="0" ky="0" algn="bl" rotWithShape="0" blurRad="127000" dist="38100" dir="5400000">
              <a:srgbClr val="000000">
                <a:alpha val="40000"/>
              </a:srgbClr>
            </a:outerShdw>
          </a:effectLst>
        </p:spPr>
      </p:sp>
      <p:sp>
        <p:nvSpPr>
          <p:cNvPr id="5" name="Shape 2"/>
          <p:cNvSpPr/>
          <p:nvPr/>
        </p:nvSpPr>
        <p:spPr>
          <a:xfrm>
            <a:off x="4407408" y="2148840"/>
            <a:ext cx="3383280" cy="2468880"/>
          </a:xfrm>
          <a:prstGeom prst="roundRect">
            <a:avLst>
              <a:gd name="adj" fmla="val 2963"/>
            </a:avLst>
          </a:prstGeom>
          <a:solidFill>
            <a:srgbClr val="FFFFFF"/>
          </a:solidFill>
          <a:ln/>
          <a:effectLst>
            <a:outerShdw sx="100000" sy="100000" kx="0" ky="0" algn="bl" rotWithShape="0" blurRad="1612900000" dist="483870000" dir="324000000000">
              <a:srgbClr val="000000">
                <a:alpha val="4000000000"/>
              </a:srgbClr>
            </a:outerShdw>
          </a:effectLst>
        </p:spPr>
      </p:sp>
      <p:sp>
        <p:nvSpPr>
          <p:cNvPr id="6" name="Shape 3"/>
          <p:cNvSpPr/>
          <p:nvPr/>
        </p:nvSpPr>
        <p:spPr>
          <a:xfrm>
            <a:off x="8083296" y="2148840"/>
            <a:ext cx="3383280" cy="2468880"/>
          </a:xfrm>
          <a:prstGeom prst="roundRect">
            <a:avLst>
              <a:gd name="adj" fmla="val 2963"/>
            </a:avLst>
          </a:prstGeom>
          <a:solidFill>
            <a:srgbClr val="FFFFFF"/>
          </a:solidFill>
          <a:ln/>
          <a:effectLst>
            <a:outerShdw sx="100000" sy="100000" kx="0" ky="0" algn="bl" rotWithShape="0" blurRad="20483830000000" dist="6145149000000" dir="19440000000000000">
              <a:srgbClr val="000000">
                <a:alpha val="400000000000000"/>
              </a:srgbClr>
            </a:outerShdw>
          </a:effectLst>
        </p:spPr>
      </p:sp>
      <p:pic>
        <p:nvPicPr>
          <p:cNvPr id="7" name="Image 1" descr="assets/logo_atc.png">    </p:cNvPr>
          <p:cNvPicPr>
            <a:picLocks noChangeAspect="1"/>
          </p:cNvPicPr>
          <p:nvPr/>
        </p:nvPicPr>
        <p:blipFill>
          <a:blip r:embed="rId2"/>
          <a:stretch>
            <a:fillRect/>
          </a:stretch>
        </p:blipFill>
        <p:spPr>
          <a:xfrm>
            <a:off x="1508760" y="2491740"/>
            <a:ext cx="1828800" cy="1783080"/>
          </a:xfrm>
          <a:prstGeom prst="rect">
            <a:avLst/>
          </a:prstGeom>
        </p:spPr>
      </p:pic>
      <p:pic>
        <p:nvPicPr>
          <p:cNvPr id="8" name="Image 2" descr="assets/logo_aps.png">    </p:cNvPr>
          <p:cNvPicPr>
            <a:picLocks noChangeAspect="1"/>
          </p:cNvPicPr>
          <p:nvPr/>
        </p:nvPicPr>
        <p:blipFill>
          <a:blip r:embed="rId3"/>
          <a:stretch>
            <a:fillRect/>
          </a:stretch>
        </p:blipFill>
        <p:spPr>
          <a:xfrm>
            <a:off x="4750308" y="2852928"/>
            <a:ext cx="2697480" cy="1060704"/>
          </a:xfrm>
          <a:prstGeom prst="rect">
            <a:avLst/>
          </a:prstGeom>
        </p:spPr>
      </p:pic>
      <p:pic>
        <p:nvPicPr>
          <p:cNvPr id="9" name="Image 3" descr="assets/logo_ons.png">    </p:cNvPr>
          <p:cNvPicPr>
            <a:picLocks noChangeAspect="1"/>
          </p:cNvPicPr>
          <p:nvPr/>
        </p:nvPicPr>
        <p:blipFill>
          <a:blip r:embed="rId4"/>
          <a:stretch>
            <a:fillRect/>
          </a:stretch>
        </p:blipFill>
        <p:spPr>
          <a:xfrm>
            <a:off x="8426196" y="2578608"/>
            <a:ext cx="2697480" cy="1609344"/>
          </a:xfrm>
          <a:prstGeom prst="rect">
            <a:avLst/>
          </a:prstGeom>
        </p:spPr>
      </p:pic>
      <p:sp>
        <p:nvSpPr>
          <p:cNvPr id="10" name="Text 4"/>
          <p:cNvSpPr/>
          <p:nvPr/>
        </p:nvSpPr>
        <p:spPr>
          <a:xfrm>
            <a:off x="731520" y="4846320"/>
            <a:ext cx="3383280" cy="594360"/>
          </a:xfrm>
          <a:prstGeom prst="rect">
            <a:avLst/>
          </a:prstGeom>
          <a:noFill/>
          <a:ln/>
        </p:spPr>
        <p:txBody>
          <a:bodyPr wrap="square" rtlCol="0" anchor="t"/>
          <a:lstStyle/>
          <a:p>
            <a:pPr algn="ctr" indent="0" marL="0">
              <a:lnSpc>
                <a:spcPts val="1300"/>
              </a:lnSpc>
              <a:buNone/>
            </a:pPr>
            <a:r>
              <a:rPr lang="en-US" sz="1100" b="1" spc="100" kern="0" dirty="0">
                <a:solidFill>
                  <a:srgbClr val="FFFFFF"/>
                </a:solidFill>
                <a:latin typeface="Arial" pitchFamily="34" charset="0"/>
                <a:ea typeface="Arial" pitchFamily="34" charset="-122"/>
                <a:cs typeface="Arial" pitchFamily="34" charset="-120"/>
              </a:rPr>
              <a:t>ATLANTA TRACK CLUB</a:t>
            </a:r>
            <a:endParaRPr lang="en-US" sz="1100" dirty="0"/>
          </a:p>
        </p:txBody>
      </p:sp>
      <p:sp>
        <p:nvSpPr>
          <p:cNvPr id="11" name="Text 5"/>
          <p:cNvSpPr/>
          <p:nvPr/>
        </p:nvSpPr>
        <p:spPr>
          <a:xfrm>
            <a:off x="4407408" y="4846320"/>
            <a:ext cx="3383280" cy="594360"/>
          </a:xfrm>
          <a:prstGeom prst="rect">
            <a:avLst/>
          </a:prstGeom>
          <a:noFill/>
          <a:ln/>
        </p:spPr>
        <p:txBody>
          <a:bodyPr wrap="square" rtlCol="0" anchor="t"/>
          <a:lstStyle/>
          <a:p>
            <a:pPr algn="ctr" indent="0" marL="0">
              <a:lnSpc>
                <a:spcPts val="1300"/>
              </a:lnSpc>
              <a:buNone/>
            </a:pPr>
            <a:r>
              <a:rPr lang="en-US" sz="1100" b="1" spc="100" kern="0" dirty="0">
                <a:solidFill>
                  <a:srgbClr val="FFFFFF"/>
                </a:solidFill>
                <a:latin typeface="Arial" pitchFamily="34" charset="0"/>
                <a:ea typeface="Arial" pitchFamily="34" charset="-122"/>
                <a:cs typeface="Arial" pitchFamily="34" charset="-120"/>
              </a:rPr>
              <a:t>ATLANTA PUBLIC SCHOOLS</a:t>
            </a:r>
            <a:endParaRPr lang="en-US" sz="1100" dirty="0"/>
          </a:p>
        </p:txBody>
      </p:sp>
      <p:sp>
        <p:nvSpPr>
          <p:cNvPr id="12" name="Text 6"/>
          <p:cNvSpPr/>
          <p:nvPr/>
        </p:nvSpPr>
        <p:spPr>
          <a:xfrm>
            <a:off x="8083296" y="4846320"/>
            <a:ext cx="3383280" cy="594360"/>
          </a:xfrm>
          <a:prstGeom prst="rect">
            <a:avLst/>
          </a:prstGeom>
          <a:noFill/>
          <a:ln/>
        </p:spPr>
        <p:txBody>
          <a:bodyPr wrap="square" rtlCol="0" anchor="t"/>
          <a:lstStyle/>
          <a:p>
            <a:pPr algn="ctr" indent="0" marL="0">
              <a:lnSpc>
                <a:spcPts val="1300"/>
              </a:lnSpc>
              <a:buNone/>
            </a:pPr>
            <a:r>
              <a:rPr lang="en-US" sz="1100" b="1" spc="100" kern="0" dirty="0">
                <a:solidFill>
                  <a:srgbClr val="FFFFFF"/>
                </a:solidFill>
                <a:latin typeface="Arial" pitchFamily="34" charset="0"/>
                <a:ea typeface="Arial" pitchFamily="34" charset="-122"/>
                <a:cs typeface="Arial" pitchFamily="34" charset="-120"/>
              </a:rPr>
              <a:t>THE ORGANIZED NEIGHBORS</a:t>
            </a:r>
            <a:endParaRPr lang="en-US" sz="1100" dirty="0"/>
          </a:p>
          <a:p>
            <a:pPr algn="ctr" indent="0" marL="0">
              <a:lnSpc>
                <a:spcPts val="1300"/>
              </a:lnSpc>
              <a:buNone/>
            </a:pPr>
            <a:r>
              <a:rPr lang="en-US" sz="1100" b="1" spc="100" kern="0" dirty="0">
                <a:solidFill>
                  <a:srgbClr val="FFFFFF"/>
                </a:solidFill>
                <a:latin typeface="Arial" pitchFamily="34" charset="0"/>
                <a:ea typeface="Arial" pitchFamily="34" charset="-122"/>
                <a:cs typeface="Arial" pitchFamily="34" charset="-120"/>
              </a:rPr>
              <a:t>OF SUMMERHILL</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5897880" cy="6858000"/>
          </a:xfrm>
          <a:prstGeom prst="rect">
            <a:avLst/>
          </a:prstGeom>
          <a:solidFill>
            <a:srgbClr val="C8102E"/>
          </a:solidFill>
          <a:ln/>
        </p:spPr>
      </p:sp>
      <p:sp>
        <p:nvSpPr>
          <p:cNvPr id="3" name="Text 1"/>
          <p:cNvSpPr/>
          <p:nvPr/>
        </p:nvSpPr>
        <p:spPr>
          <a:xfrm>
            <a:off x="502920" y="457200"/>
            <a:ext cx="4937760" cy="548640"/>
          </a:xfrm>
          <a:prstGeom prst="rect">
            <a:avLst/>
          </a:prstGeom>
          <a:noFill/>
          <a:ln/>
        </p:spPr>
        <p:txBody>
          <a:bodyPr wrap="square" rtlCol="0" anchor="ctr"/>
          <a:lstStyle/>
          <a:p>
            <a:pPr indent="0" marL="0">
              <a:buNone/>
            </a:pPr>
            <a:r>
              <a:rPr lang="en-US" sz="2600" b="1" spc="100" kern="0" dirty="0">
                <a:solidFill>
                  <a:srgbClr val="FFFFFF"/>
                </a:solidFill>
                <a:latin typeface="Arial" pitchFamily="34" charset="0"/>
                <a:ea typeface="Arial" pitchFamily="34" charset="-122"/>
                <a:cs typeface="Arial" pitchFamily="34" charset="-120"/>
              </a:rPr>
              <a:t>EXPANSION PLANS</a:t>
            </a:r>
            <a:endParaRPr lang="en-US" sz="2600" dirty="0"/>
          </a:p>
        </p:txBody>
      </p:sp>
      <p:sp>
        <p:nvSpPr>
          <p:cNvPr id="4" name="Text 2"/>
          <p:cNvSpPr/>
          <p:nvPr/>
        </p:nvSpPr>
        <p:spPr>
          <a:xfrm>
            <a:off x="502920" y="1371600"/>
            <a:ext cx="4892040" cy="4937760"/>
          </a:xfrm>
          <a:prstGeom prst="rect">
            <a:avLst/>
          </a:prstGeom>
          <a:noFill/>
          <a:ln/>
        </p:spPr>
        <p:txBody>
          <a:bodyPr wrap="square" rtlCol="0" anchor="t"/>
          <a:lstStyle/>
          <a:p>
            <a:pPr marL="203200" indent="-203200">
              <a:lnSpc>
                <a:spcPts val="3200"/>
              </a:lnSpc>
              <a:buSzPct val="100000"/>
              <a:buChar char="•"/>
            </a:pPr>
            <a:r>
              <a:rPr lang="en-US" sz="1450" dirty="0">
                <a:solidFill>
                  <a:srgbClr val="FFFFFF"/>
                </a:solidFill>
                <a:latin typeface="Arial" pitchFamily="34" charset="0"/>
                <a:ea typeface="Arial" pitchFamily="34" charset="-122"/>
                <a:cs typeface="Arial" pitchFamily="34" charset="-120"/>
              </a:rPr>
              <a:t>An Olympic legacy facility</a:t>
            </a:r>
            <a:endParaRPr lang="en-US" sz="1450" dirty="0"/>
          </a:p>
          <a:p>
            <a:pPr marL="203200" indent="-203200">
              <a:lnSpc>
                <a:spcPts val="3200"/>
              </a:lnSpc>
              <a:buSzPct val="100000"/>
              <a:buChar char="•"/>
            </a:pPr>
            <a:r>
              <a:rPr lang="en-US" sz="1450" dirty="0">
                <a:solidFill>
                  <a:srgbClr val="FFFFFF"/>
                </a:solidFill>
                <a:latin typeface="Arial" pitchFamily="34" charset="0"/>
                <a:ea typeface="Arial" pitchFamily="34" charset="-122"/>
                <a:cs typeface="Arial" pitchFamily="34" charset="-120"/>
              </a:rPr>
              <a:t>Growth of an Atlanta Public Schools partnership</a:t>
            </a:r>
            <a:endParaRPr lang="en-US" sz="1450" dirty="0"/>
          </a:p>
          <a:p>
            <a:pPr marL="203200" indent="-203200">
              <a:lnSpc>
                <a:spcPts val="3200"/>
              </a:lnSpc>
              <a:buSzPct val="100000"/>
              <a:buChar char="•"/>
            </a:pPr>
            <a:r>
              <a:rPr lang="en-US" sz="1450" dirty="0">
                <a:solidFill>
                  <a:srgbClr val="FFFFFF"/>
                </a:solidFill>
                <a:latin typeface="Arial" pitchFamily="34" charset="0"/>
                <a:ea typeface="Arial" pitchFamily="34" charset="-122"/>
                <a:cs typeface="Arial" pitchFamily="34" charset="-120"/>
              </a:rPr>
              <a:t>Investment in one of Atlanta's most historic neighborhoods</a:t>
            </a:r>
            <a:endParaRPr lang="en-US" sz="1450" dirty="0"/>
          </a:p>
          <a:p>
            <a:pPr marL="203200" indent="-203200">
              <a:lnSpc>
                <a:spcPts val="3200"/>
              </a:lnSpc>
              <a:buSzPct val="100000"/>
              <a:buChar char="•"/>
            </a:pPr>
            <a:r>
              <a:rPr lang="en-US" sz="1450" dirty="0">
                <a:solidFill>
                  <a:srgbClr val="FFFFFF"/>
                </a:solidFill>
                <a:latin typeface="Arial" pitchFamily="34" charset="0"/>
                <a:ea typeface="Arial" pitchFamily="34" charset="-122"/>
                <a:cs typeface="Arial" pitchFamily="34" charset="-120"/>
              </a:rPr>
              <a:t>Less than a mile from Grant Park, the Atlanta Zoo and the Atlanta BeltLine</a:t>
            </a:r>
            <a:endParaRPr lang="en-US" sz="1450" dirty="0"/>
          </a:p>
          <a:p>
            <a:pPr marL="203200" indent="-203200">
              <a:lnSpc>
                <a:spcPts val="3200"/>
              </a:lnSpc>
              <a:buSzPct val="100000"/>
              <a:buChar char="•"/>
            </a:pPr>
            <a:r>
              <a:rPr lang="en-US" sz="1450" dirty="0">
                <a:solidFill>
                  <a:srgbClr val="FFFFFF"/>
                </a:solidFill>
                <a:latin typeface="Arial" pitchFamily="34" charset="0"/>
                <a:ea typeface="Arial" pitchFamily="34" charset="-122"/>
                <a:cs typeface="Arial" pitchFamily="34" charset="-120"/>
              </a:rPr>
              <a:t>Easily accessible from I-20 and I-85</a:t>
            </a:r>
            <a:endParaRPr lang="en-US" sz="1450" dirty="0"/>
          </a:p>
          <a:p>
            <a:pPr marL="203200" indent="-203200">
              <a:lnSpc>
                <a:spcPts val="3200"/>
              </a:lnSpc>
              <a:buSzPct val="100000"/>
              <a:buChar char="•"/>
            </a:pPr>
            <a:r>
              <a:rPr lang="en-US" sz="1450" dirty="0">
                <a:solidFill>
                  <a:srgbClr val="FFFFFF"/>
                </a:solidFill>
                <a:latin typeface="Arial" pitchFamily="34" charset="0"/>
                <a:ea typeface="Arial" pitchFamily="34" charset="-122"/>
                <a:cs typeface="Arial" pitchFamily="34" charset="-120"/>
              </a:rPr>
              <a:t>Proximity to the new MARTA Rapid Transit A-Line</a:t>
            </a:r>
            <a:endParaRPr lang="en-US" sz="1450" dirty="0"/>
          </a:p>
        </p:txBody>
      </p:sp>
      <p:sp>
        <p:nvSpPr>
          <p:cNvPr id="5" name="Text 3"/>
          <p:cNvSpPr/>
          <p:nvPr/>
        </p:nvSpPr>
        <p:spPr>
          <a:xfrm>
            <a:off x="6355080" y="457200"/>
            <a:ext cx="5303520" cy="411480"/>
          </a:xfrm>
          <a:prstGeom prst="rect">
            <a:avLst/>
          </a:prstGeom>
          <a:noFill/>
          <a:ln/>
        </p:spPr>
        <p:txBody>
          <a:bodyPr wrap="square" rtlCol="0" anchor="ctr"/>
          <a:lstStyle/>
          <a:p>
            <a:pPr indent="0" marL="0">
              <a:buNone/>
            </a:pPr>
            <a:r>
              <a:rPr lang="en-US" sz="1600" b="1" spc="100" kern="0" dirty="0">
                <a:solidFill>
                  <a:srgbClr val="333F48"/>
                </a:solidFill>
                <a:latin typeface="Arial" pitchFamily="34" charset="0"/>
                <a:ea typeface="Arial" pitchFamily="34" charset="-122"/>
                <a:cs typeface="Arial" pitchFamily="34" charset="-120"/>
              </a:rPr>
              <a:t>SUMMERHILL DEMOGRAPHICS</a:t>
            </a:r>
            <a:endParaRPr lang="en-US" sz="1600" dirty="0"/>
          </a:p>
        </p:txBody>
      </p:sp>
      <p:sp>
        <p:nvSpPr>
          <p:cNvPr id="6" name="Shape 4"/>
          <p:cNvSpPr/>
          <p:nvPr/>
        </p:nvSpPr>
        <p:spPr>
          <a:xfrm>
            <a:off x="6355080" y="1005840"/>
            <a:ext cx="2606040" cy="1051560"/>
          </a:xfrm>
          <a:prstGeom prst="rect">
            <a:avLst/>
          </a:prstGeom>
          <a:solidFill>
            <a:srgbClr val="F7F7F8"/>
          </a:solidFill>
          <a:ln/>
        </p:spPr>
      </p:sp>
      <p:sp>
        <p:nvSpPr>
          <p:cNvPr id="7" name="Text 5"/>
          <p:cNvSpPr/>
          <p:nvPr/>
        </p:nvSpPr>
        <p:spPr>
          <a:xfrm>
            <a:off x="6492240" y="1078992"/>
            <a:ext cx="2377440" cy="502920"/>
          </a:xfrm>
          <a:prstGeom prst="rect">
            <a:avLst/>
          </a:prstGeom>
          <a:noFill/>
          <a:ln/>
        </p:spPr>
        <p:txBody>
          <a:bodyPr wrap="square" rtlCol="0" anchor="ctr"/>
          <a:lstStyle/>
          <a:p>
            <a:pPr indent="0" marL="0">
              <a:buNone/>
            </a:pPr>
            <a:r>
              <a:rPr lang="en-US" sz="2300" b="1" dirty="0">
                <a:solidFill>
                  <a:srgbClr val="C8102E"/>
                </a:solidFill>
                <a:latin typeface="Arial" pitchFamily="34" charset="0"/>
                <a:ea typeface="Arial" pitchFamily="34" charset="-122"/>
                <a:cs typeface="Arial" pitchFamily="34" charset="-120"/>
              </a:rPr>
              <a:t>3,176</a:t>
            </a:r>
            <a:endParaRPr lang="en-US" sz="2300" dirty="0"/>
          </a:p>
        </p:txBody>
      </p:sp>
      <p:sp>
        <p:nvSpPr>
          <p:cNvPr id="8" name="Text 6"/>
          <p:cNvSpPr/>
          <p:nvPr/>
        </p:nvSpPr>
        <p:spPr>
          <a:xfrm>
            <a:off x="6492240" y="1627632"/>
            <a:ext cx="2377440" cy="320040"/>
          </a:xfrm>
          <a:prstGeom prst="rect">
            <a:avLst/>
          </a:prstGeom>
          <a:noFill/>
          <a:ln/>
        </p:spPr>
        <p:txBody>
          <a:bodyPr wrap="square" rtlCol="0" anchor="ctr"/>
          <a:lstStyle/>
          <a:p>
            <a:pPr indent="0" marL="0">
              <a:buNone/>
            </a:pPr>
            <a:r>
              <a:rPr lang="en-US" sz="950" spc="100" kern="0" dirty="0">
                <a:solidFill>
                  <a:srgbClr val="8A8D8F"/>
                </a:solidFill>
                <a:latin typeface="Arial" pitchFamily="34" charset="0"/>
                <a:ea typeface="Arial" pitchFamily="34" charset="-122"/>
                <a:cs typeface="Arial" pitchFamily="34" charset="-120"/>
              </a:rPr>
              <a:t>POPULATION</a:t>
            </a:r>
            <a:endParaRPr lang="en-US" sz="950" dirty="0"/>
          </a:p>
        </p:txBody>
      </p:sp>
      <p:sp>
        <p:nvSpPr>
          <p:cNvPr id="9" name="Shape 7"/>
          <p:cNvSpPr/>
          <p:nvPr/>
        </p:nvSpPr>
        <p:spPr>
          <a:xfrm>
            <a:off x="9098280" y="1005840"/>
            <a:ext cx="2606040" cy="1051560"/>
          </a:xfrm>
          <a:prstGeom prst="rect">
            <a:avLst/>
          </a:prstGeom>
          <a:solidFill>
            <a:srgbClr val="F7F7F8"/>
          </a:solidFill>
          <a:ln/>
        </p:spPr>
      </p:sp>
      <p:sp>
        <p:nvSpPr>
          <p:cNvPr id="10" name="Text 8"/>
          <p:cNvSpPr/>
          <p:nvPr/>
        </p:nvSpPr>
        <p:spPr>
          <a:xfrm>
            <a:off x="9235440" y="1078992"/>
            <a:ext cx="2377440" cy="502920"/>
          </a:xfrm>
          <a:prstGeom prst="rect">
            <a:avLst/>
          </a:prstGeom>
          <a:noFill/>
          <a:ln/>
        </p:spPr>
        <p:txBody>
          <a:bodyPr wrap="square" rtlCol="0" anchor="ctr"/>
          <a:lstStyle/>
          <a:p>
            <a:pPr indent="0" marL="0">
              <a:buNone/>
            </a:pPr>
            <a:r>
              <a:rPr lang="en-US" sz="2300" b="1" dirty="0">
                <a:solidFill>
                  <a:srgbClr val="C8102E"/>
                </a:solidFill>
                <a:latin typeface="Arial" pitchFamily="34" charset="0"/>
                <a:ea typeface="Arial" pitchFamily="34" charset="-122"/>
                <a:cs typeface="Arial" pitchFamily="34" charset="-120"/>
              </a:rPr>
              <a:t>$59,173</a:t>
            </a:r>
            <a:endParaRPr lang="en-US" sz="2300" dirty="0"/>
          </a:p>
        </p:txBody>
      </p:sp>
      <p:sp>
        <p:nvSpPr>
          <p:cNvPr id="11" name="Text 9"/>
          <p:cNvSpPr/>
          <p:nvPr/>
        </p:nvSpPr>
        <p:spPr>
          <a:xfrm>
            <a:off x="9235440" y="1627632"/>
            <a:ext cx="2377440" cy="320040"/>
          </a:xfrm>
          <a:prstGeom prst="rect">
            <a:avLst/>
          </a:prstGeom>
          <a:noFill/>
          <a:ln/>
        </p:spPr>
        <p:txBody>
          <a:bodyPr wrap="square" rtlCol="0" anchor="ctr"/>
          <a:lstStyle/>
          <a:p>
            <a:pPr indent="0" marL="0">
              <a:buNone/>
            </a:pPr>
            <a:r>
              <a:rPr lang="en-US" sz="950" spc="100" kern="0" dirty="0">
                <a:solidFill>
                  <a:srgbClr val="8A8D8F"/>
                </a:solidFill>
                <a:latin typeface="Arial" pitchFamily="34" charset="0"/>
                <a:ea typeface="Arial" pitchFamily="34" charset="-122"/>
                <a:cs typeface="Arial" pitchFamily="34" charset="-120"/>
              </a:rPr>
              <a:t>MEDIAN HH INCOME</a:t>
            </a:r>
            <a:endParaRPr lang="en-US" sz="950" dirty="0"/>
          </a:p>
        </p:txBody>
      </p:sp>
      <p:sp>
        <p:nvSpPr>
          <p:cNvPr id="12" name="Shape 10"/>
          <p:cNvSpPr/>
          <p:nvPr/>
        </p:nvSpPr>
        <p:spPr>
          <a:xfrm>
            <a:off x="6355080" y="2194560"/>
            <a:ext cx="2606040" cy="1051560"/>
          </a:xfrm>
          <a:prstGeom prst="rect">
            <a:avLst/>
          </a:prstGeom>
          <a:solidFill>
            <a:srgbClr val="F7F7F8"/>
          </a:solidFill>
          <a:ln/>
        </p:spPr>
      </p:sp>
      <p:sp>
        <p:nvSpPr>
          <p:cNvPr id="13" name="Text 11"/>
          <p:cNvSpPr/>
          <p:nvPr/>
        </p:nvSpPr>
        <p:spPr>
          <a:xfrm>
            <a:off x="6492240" y="2267712"/>
            <a:ext cx="2377440" cy="502920"/>
          </a:xfrm>
          <a:prstGeom prst="rect">
            <a:avLst/>
          </a:prstGeom>
          <a:noFill/>
          <a:ln/>
        </p:spPr>
        <p:txBody>
          <a:bodyPr wrap="square" rtlCol="0" anchor="ctr"/>
          <a:lstStyle/>
          <a:p>
            <a:pPr indent="0" marL="0">
              <a:buNone/>
            </a:pPr>
            <a:r>
              <a:rPr lang="en-US" sz="2300" b="1" dirty="0">
                <a:solidFill>
                  <a:srgbClr val="C8102E"/>
                </a:solidFill>
                <a:latin typeface="Arial" pitchFamily="34" charset="0"/>
                <a:ea typeface="Arial" pitchFamily="34" charset="-122"/>
                <a:cs typeface="Arial" pitchFamily="34" charset="-120"/>
              </a:rPr>
              <a:t>92%</a:t>
            </a:r>
            <a:endParaRPr lang="en-US" sz="2300" dirty="0"/>
          </a:p>
        </p:txBody>
      </p:sp>
      <p:sp>
        <p:nvSpPr>
          <p:cNvPr id="14" name="Text 12"/>
          <p:cNvSpPr/>
          <p:nvPr/>
        </p:nvSpPr>
        <p:spPr>
          <a:xfrm>
            <a:off x="6492240" y="2816352"/>
            <a:ext cx="2377440" cy="320040"/>
          </a:xfrm>
          <a:prstGeom prst="rect">
            <a:avLst/>
          </a:prstGeom>
          <a:noFill/>
          <a:ln/>
        </p:spPr>
        <p:txBody>
          <a:bodyPr wrap="square" rtlCol="0" anchor="ctr"/>
          <a:lstStyle/>
          <a:p>
            <a:pPr indent="0" marL="0">
              <a:buNone/>
            </a:pPr>
            <a:r>
              <a:rPr lang="en-US" sz="950" spc="100" kern="0" dirty="0">
                <a:solidFill>
                  <a:srgbClr val="8A8D8F"/>
                </a:solidFill>
                <a:latin typeface="Arial" pitchFamily="34" charset="0"/>
                <a:ea typeface="Arial" pitchFamily="34" charset="-122"/>
                <a:cs typeface="Arial" pitchFamily="34" charset="-120"/>
              </a:rPr>
              <a:t>WHITE COLLAR</a:t>
            </a:r>
            <a:endParaRPr lang="en-US" sz="950" dirty="0"/>
          </a:p>
        </p:txBody>
      </p:sp>
      <p:sp>
        <p:nvSpPr>
          <p:cNvPr id="15" name="Shape 13"/>
          <p:cNvSpPr/>
          <p:nvPr/>
        </p:nvSpPr>
        <p:spPr>
          <a:xfrm>
            <a:off x="9098280" y="2194560"/>
            <a:ext cx="2606040" cy="1051560"/>
          </a:xfrm>
          <a:prstGeom prst="rect">
            <a:avLst/>
          </a:prstGeom>
          <a:solidFill>
            <a:srgbClr val="F7F7F8"/>
          </a:solidFill>
          <a:ln/>
        </p:spPr>
      </p:sp>
      <p:sp>
        <p:nvSpPr>
          <p:cNvPr id="16" name="Text 14"/>
          <p:cNvSpPr/>
          <p:nvPr/>
        </p:nvSpPr>
        <p:spPr>
          <a:xfrm>
            <a:off x="9235440" y="2267712"/>
            <a:ext cx="2377440" cy="502920"/>
          </a:xfrm>
          <a:prstGeom prst="rect">
            <a:avLst/>
          </a:prstGeom>
          <a:noFill/>
          <a:ln/>
        </p:spPr>
        <p:txBody>
          <a:bodyPr wrap="square" rtlCol="0" anchor="ctr"/>
          <a:lstStyle/>
          <a:p>
            <a:pPr indent="0" marL="0">
              <a:buNone/>
            </a:pPr>
            <a:r>
              <a:rPr lang="en-US" sz="2300" b="1" dirty="0">
                <a:solidFill>
                  <a:srgbClr val="C8102E"/>
                </a:solidFill>
                <a:latin typeface="Arial" pitchFamily="34" charset="0"/>
                <a:ea typeface="Arial" pitchFamily="34" charset="-122"/>
                <a:cs typeface="Arial" pitchFamily="34" charset="-120"/>
              </a:rPr>
              <a:t>64%</a:t>
            </a:r>
            <a:endParaRPr lang="en-US" sz="2300" dirty="0"/>
          </a:p>
        </p:txBody>
      </p:sp>
      <p:sp>
        <p:nvSpPr>
          <p:cNvPr id="17" name="Text 15"/>
          <p:cNvSpPr/>
          <p:nvPr/>
        </p:nvSpPr>
        <p:spPr>
          <a:xfrm>
            <a:off x="9235440" y="2816352"/>
            <a:ext cx="2377440" cy="320040"/>
          </a:xfrm>
          <a:prstGeom prst="rect">
            <a:avLst/>
          </a:prstGeom>
          <a:noFill/>
          <a:ln/>
        </p:spPr>
        <p:txBody>
          <a:bodyPr wrap="square" rtlCol="0" anchor="ctr"/>
          <a:lstStyle/>
          <a:p>
            <a:pPr indent="0" marL="0">
              <a:buNone/>
            </a:pPr>
            <a:r>
              <a:rPr lang="en-US" sz="950" spc="100" kern="0" dirty="0">
                <a:solidFill>
                  <a:srgbClr val="8A8D8F"/>
                </a:solidFill>
                <a:latin typeface="Arial" pitchFamily="34" charset="0"/>
                <a:ea typeface="Arial" pitchFamily="34" charset="-122"/>
                <a:cs typeface="Arial" pitchFamily="34" charset="-120"/>
              </a:rPr>
              <a:t>RENTERS</a:t>
            </a:r>
            <a:endParaRPr lang="en-US" sz="950" dirty="0"/>
          </a:p>
        </p:txBody>
      </p:sp>
      <p:sp>
        <p:nvSpPr>
          <p:cNvPr id="18" name="Text 16"/>
          <p:cNvSpPr/>
          <p:nvPr/>
        </p:nvSpPr>
        <p:spPr>
          <a:xfrm>
            <a:off x="6355080" y="3566160"/>
            <a:ext cx="5349240" cy="365760"/>
          </a:xfrm>
          <a:prstGeom prst="rect">
            <a:avLst/>
          </a:prstGeom>
          <a:noFill/>
          <a:ln/>
        </p:spPr>
        <p:txBody>
          <a:bodyPr wrap="square" rtlCol="0" anchor="ctr"/>
          <a:lstStyle/>
          <a:p>
            <a:pPr algn="ctr" indent="0" marL="0">
              <a:buNone/>
            </a:pPr>
            <a:r>
              <a:rPr lang="en-US" sz="1300" b="1" spc="100" kern="0" dirty="0">
                <a:solidFill>
                  <a:srgbClr val="333F48"/>
                </a:solidFill>
                <a:latin typeface="Arial" pitchFamily="34" charset="0"/>
                <a:ea typeface="Arial" pitchFamily="34" charset="-122"/>
                <a:cs typeface="Arial" pitchFamily="34" charset="-120"/>
              </a:rPr>
              <a:t>RACIAL BREAKDOWN</a:t>
            </a:r>
            <a:endParaRPr lang="en-US" sz="1300" dirty="0"/>
          </a:p>
        </p:txBody>
      </p:sp>
      <p:graphicFrame>
        <p:nvGraphicFramePr>
          <p:cNvPr id="19" name="Chart 0" descr=""/>
          <p:cNvGraphicFramePr/>
          <p:nvPr/>
        </p:nvGraphicFramePr>
        <p:xfrm>
          <a:off x="6400800" y="3931920"/>
          <a:ext cx="5257800" cy="2514600"/>
        </p:xfrm>
        <a:graphic xmlns:a="http://schemas.openxmlformats.org/drawingml/2006/main">
          <a:graphicData uri="http://schemas.openxmlformats.org/drawingml/2006/chart">
            <c:chart xmlns:c="http://schemas.openxmlformats.org/drawingml/2006/chart" r:id="rId1"/>
          </a:graphicData>
        </a:graphic>
      </p:graphicFrame>
      <p:sp>
        <p:nvSpPr>
          <p:cNvPr id="20" name="Text 17"/>
          <p:cNvSpPr/>
          <p:nvPr/>
        </p:nvSpPr>
        <p:spPr>
          <a:xfrm>
            <a:off x="6355080" y="6510528"/>
            <a:ext cx="5303520" cy="274320"/>
          </a:xfrm>
          <a:prstGeom prst="rect">
            <a:avLst/>
          </a:prstGeom>
          <a:noFill/>
          <a:ln/>
        </p:spPr>
        <p:txBody>
          <a:bodyPr wrap="square" rtlCol="0" anchor="ctr"/>
          <a:lstStyle/>
          <a:p>
            <a:pPr indent="0" marL="0">
              <a:buNone/>
            </a:pPr>
            <a:r>
              <a:rPr lang="en-US" sz="900" dirty="0">
                <a:solidFill>
                  <a:srgbClr val="8A8D8F"/>
                </a:solidFill>
                <a:latin typeface="Arial" pitchFamily="34" charset="0"/>
                <a:ea typeface="Arial" pitchFamily="34" charset="-122"/>
                <a:cs typeface="Arial" pitchFamily="34" charset="-120"/>
              </a:rPr>
              <a:t>Source: US Census Bureau, 2023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333F48"/>
        </a:solidFill>
      </p:bgPr>
    </p:bg>
    <p:spTree>
      <p:nvGrpSpPr>
        <p:cNvPr id="1" name=""/>
        <p:cNvGrpSpPr/>
        <p:nvPr/>
      </p:nvGrpSpPr>
      <p:grpSpPr>
        <a:xfrm>
          <a:off x="0" y="0"/>
          <a:ext cx="0" cy="0"/>
          <a:chOff x="0" y="0"/>
          <a:chExt cx="0" cy="0"/>
        </a:xfrm>
      </p:grpSpPr>
      <p:sp>
        <p:nvSpPr>
          <p:cNvPr id="2" name="Text 0"/>
          <p:cNvSpPr/>
          <p:nvPr/>
        </p:nvSpPr>
        <p:spPr>
          <a:xfrm>
            <a:off x="502920" y="320040"/>
            <a:ext cx="11155680" cy="548640"/>
          </a:xfrm>
          <a:prstGeom prst="rect">
            <a:avLst/>
          </a:prstGeom>
          <a:noFill/>
          <a:ln/>
        </p:spPr>
        <p:txBody>
          <a:bodyPr wrap="square" rtlCol="0" anchor="ctr"/>
          <a:lstStyle/>
          <a:p>
            <a:pPr indent="0" marL="0">
              <a:buNone/>
            </a:pPr>
            <a:r>
              <a:rPr lang="en-US" sz="2600" b="1" spc="100" kern="0" dirty="0">
                <a:solidFill>
                  <a:srgbClr val="FFFFFF"/>
                </a:solidFill>
                <a:latin typeface="Arial" pitchFamily="34" charset="0"/>
                <a:ea typeface="Arial" pitchFamily="34" charset="-122"/>
                <a:cs typeface="Arial" pitchFamily="34" charset="-120"/>
              </a:rPr>
              <a:t>ABOUT SUMMERHILL</a:t>
            </a:r>
            <a:endParaRPr lang="en-US" sz="2600" dirty="0"/>
          </a:p>
        </p:txBody>
      </p:sp>
      <p:sp>
        <p:nvSpPr>
          <p:cNvPr id="3" name="Text 1"/>
          <p:cNvSpPr/>
          <p:nvPr/>
        </p:nvSpPr>
        <p:spPr>
          <a:xfrm>
            <a:off x="502920" y="1143000"/>
            <a:ext cx="5440680" cy="3611880"/>
          </a:xfrm>
          <a:prstGeom prst="rect">
            <a:avLst/>
          </a:prstGeom>
          <a:noFill/>
          <a:ln/>
        </p:spPr>
        <p:txBody>
          <a:bodyPr wrap="square" rtlCol="0" anchor="t"/>
          <a:lstStyle/>
          <a:p>
            <a:pPr indent="0" marL="0">
              <a:lnSpc>
                <a:spcPts val="2200"/>
              </a:lnSpc>
              <a:buNone/>
            </a:pPr>
            <a:r>
              <a:rPr lang="en-US" sz="1350" dirty="0">
                <a:solidFill>
                  <a:srgbClr val="D8DDE2"/>
                </a:solidFill>
                <a:latin typeface="Arial" pitchFamily="34" charset="0"/>
                <a:ea typeface="Arial" pitchFamily="34" charset="-122"/>
                <a:cs typeface="Arial" pitchFamily="34" charset="-120"/>
              </a:rPr>
              <a:t>Summerhill is one of Atlanta’s oldest and most historically significant neighborhoods, located just southeast of Downtown Atlanta. Founded in 1865 in the aftermath of the Civil War, it emerged as a community for freed African Americans and Jewish immigrants and quickly became a thriving center of commerce, education, and civic life. By the early 20th century, Summerhill was home to churches, schools, businesses, and community leaders, including institutions that helped shape Atlanta’s Black educational history.</a:t>
            </a:r>
            <a:endParaRPr lang="en-US" sz="1350" dirty="0"/>
          </a:p>
        </p:txBody>
      </p:sp>
      <p:sp>
        <p:nvSpPr>
          <p:cNvPr id="4" name="Text 2"/>
          <p:cNvSpPr/>
          <p:nvPr/>
        </p:nvSpPr>
        <p:spPr>
          <a:xfrm>
            <a:off x="6263640" y="1143000"/>
            <a:ext cx="5440680" cy="3611880"/>
          </a:xfrm>
          <a:prstGeom prst="rect">
            <a:avLst/>
          </a:prstGeom>
          <a:noFill/>
          <a:ln/>
        </p:spPr>
        <p:txBody>
          <a:bodyPr wrap="square" rtlCol="0" anchor="t"/>
          <a:lstStyle/>
          <a:p>
            <a:pPr indent="0" marL="0">
              <a:lnSpc>
                <a:spcPts val="2200"/>
              </a:lnSpc>
              <a:buNone/>
            </a:pPr>
            <a:r>
              <a:rPr lang="en-US" sz="1350" dirty="0">
                <a:solidFill>
                  <a:srgbClr val="D8DDE2"/>
                </a:solidFill>
                <a:latin typeface="Arial" pitchFamily="34" charset="0"/>
                <a:ea typeface="Arial" pitchFamily="34" charset="-122"/>
                <a:cs typeface="Arial" pitchFamily="34" charset="-120"/>
              </a:rPr>
              <a:t>Like many urban neighborhoods, Summerhill experienced decades of decline as interstate construction, urban renewal projects, and large-scale stadium development disrupted the community fabric. The neighborhood faced significant population loss, vacant properties, and economic challenges through much of the second half of the 20th century. Nevertheless, residents remained deeply engaged in preserving the community’s identity, and neighborhood organizations helped lead efforts toward revitalization and reinvestment. Summerhill is also remembered for its role in Atlanta’s civil rights history and for community activism that emerged following social unrest in the 1960s.</a:t>
            </a:r>
            <a:endParaRPr lang="en-US" sz="1350" dirty="0"/>
          </a:p>
        </p:txBody>
      </p:sp>
      <p:pic>
        <p:nvPicPr>
          <p:cNvPr id="5" name="Image 0" descr="assets/ph_mural.png">    </p:cNvPr>
          <p:cNvPicPr>
            <a:picLocks noChangeAspect="1"/>
          </p:cNvPicPr>
          <p:nvPr/>
        </p:nvPicPr>
        <p:blipFill>
          <a:blip r:embed="rId1"/>
          <a:srcRect l="0" r="0" t="0" b="0"/>
          <a:stretch/>
        </p:blipFill>
        <p:spPr>
          <a:xfrm>
            <a:off x="502920" y="4983480"/>
            <a:ext cx="2706624" cy="1554480"/>
          </a:xfrm>
          <a:prstGeom prst="rect">
            <a:avLst/>
          </a:prstGeom>
        </p:spPr>
      </p:pic>
      <p:pic>
        <p:nvPicPr>
          <p:cNvPr id="6" name="Image 1" descr="assets/ph_stadium.png">    </p:cNvPr>
          <p:cNvPicPr>
            <a:picLocks noChangeAspect="1"/>
          </p:cNvPicPr>
          <p:nvPr/>
        </p:nvPicPr>
        <p:blipFill>
          <a:blip r:embed="rId2"/>
          <a:srcRect l="0" r="0" t="0" b="0"/>
          <a:stretch/>
        </p:blipFill>
        <p:spPr>
          <a:xfrm>
            <a:off x="3346704" y="4983480"/>
            <a:ext cx="2706624" cy="1554480"/>
          </a:xfrm>
          <a:prstGeom prst="rect">
            <a:avLst/>
          </a:prstGeom>
        </p:spPr>
      </p:pic>
      <p:pic>
        <p:nvPicPr>
          <p:cNvPr id="7" name="Image 2" descr="assets/ph_park.png">    </p:cNvPr>
          <p:cNvPicPr>
            <a:picLocks noChangeAspect="1"/>
          </p:cNvPicPr>
          <p:nvPr/>
        </p:nvPicPr>
        <p:blipFill>
          <a:blip r:embed="rId3"/>
          <a:srcRect l="0" r="0" t="0" b="0"/>
          <a:stretch/>
        </p:blipFill>
        <p:spPr>
          <a:xfrm>
            <a:off x="6190488" y="4983480"/>
            <a:ext cx="2706624" cy="1554480"/>
          </a:xfrm>
          <a:prstGeom prst="rect">
            <a:avLst/>
          </a:prstGeom>
        </p:spPr>
      </p:pic>
      <p:pic>
        <p:nvPicPr>
          <p:cNvPr id="8" name="Image 3" descr="assets/ph_court.png">    </p:cNvPr>
          <p:cNvPicPr>
            <a:picLocks noChangeAspect="1"/>
          </p:cNvPicPr>
          <p:nvPr/>
        </p:nvPicPr>
        <p:blipFill>
          <a:blip r:embed="rId4"/>
          <a:srcRect l="0" r="0" t="0" b="0"/>
          <a:stretch/>
        </p:blipFill>
        <p:spPr>
          <a:xfrm>
            <a:off x="9034272" y="4983480"/>
            <a:ext cx="2706624" cy="155448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868680"/>
          </a:xfrm>
          <a:prstGeom prst="rect">
            <a:avLst/>
          </a:prstGeom>
          <a:solidFill>
            <a:srgbClr val="333F48"/>
          </a:solidFill>
          <a:ln/>
        </p:spPr>
      </p:sp>
      <p:sp>
        <p:nvSpPr>
          <p:cNvPr id="3" name="Shape 1"/>
          <p:cNvSpPr/>
          <p:nvPr/>
        </p:nvSpPr>
        <p:spPr>
          <a:xfrm>
            <a:off x="0" y="868680"/>
            <a:ext cx="12191695" cy="41148"/>
          </a:xfrm>
          <a:prstGeom prst="rect">
            <a:avLst/>
          </a:prstGeom>
          <a:solidFill>
            <a:srgbClr val="C8102E"/>
          </a:solidFill>
          <a:ln/>
        </p:spPr>
      </p:sp>
      <p:sp>
        <p:nvSpPr>
          <p:cNvPr id="4" name="Text 2"/>
          <p:cNvSpPr/>
          <p:nvPr/>
        </p:nvSpPr>
        <p:spPr>
          <a:xfrm>
            <a:off x="502920" y="109728"/>
            <a:ext cx="8686800" cy="640080"/>
          </a:xfrm>
          <a:prstGeom prst="rect">
            <a:avLst/>
          </a:prstGeom>
          <a:noFill/>
          <a:ln/>
        </p:spPr>
        <p:txBody>
          <a:bodyPr wrap="square" rtlCol="0" anchor="ctr"/>
          <a:lstStyle/>
          <a:p>
            <a:pPr indent="0" marL="0">
              <a:buNone/>
            </a:pPr>
            <a:r>
              <a:rPr lang="en-US" sz="2400" b="1" spc="100" kern="0" dirty="0">
                <a:solidFill>
                  <a:srgbClr val="FFFFFF"/>
                </a:solidFill>
                <a:latin typeface="Arial" pitchFamily="34" charset="0"/>
                <a:ea typeface="Arial" pitchFamily="34" charset="-122"/>
                <a:cs typeface="Arial" pitchFamily="34" charset="-120"/>
              </a:rPr>
              <a:t>THE SITE</a:t>
            </a:r>
            <a:endParaRPr lang="en-US" sz="2400" dirty="0"/>
          </a:p>
        </p:txBody>
      </p:sp>
      <p:pic>
        <p:nvPicPr>
          <p:cNvPr id="5" name="Image 0" descr="assets/site_aerial.png">    </p:cNvPr>
          <p:cNvPicPr>
            <a:picLocks noChangeAspect="1"/>
          </p:cNvPicPr>
          <p:nvPr/>
        </p:nvPicPr>
        <p:blipFill>
          <a:blip r:embed="rId1"/>
          <a:srcRect l="0" r="0" t="0" b="0"/>
          <a:stretch/>
        </p:blipFill>
        <p:spPr>
          <a:xfrm>
            <a:off x="0" y="909828"/>
            <a:ext cx="12191695" cy="596188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assets/track_bg.png">    </p:cNvPr>
          <p:cNvPicPr>
            <a:picLocks noChangeAspect="1"/>
          </p:cNvPicPr>
          <p:nvPr/>
        </p:nvPicPr>
        <p:blipFill>
          <a:blip r:embed="rId1"/>
          <a:srcRect l="0" r="0"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A0000">
              <a:alpha val="45000"/>
            </a:srgbClr>
          </a:solidFill>
          <a:ln/>
        </p:spPr>
      </p:sp>
      <p:sp>
        <p:nvSpPr>
          <p:cNvPr id="4" name="Shape 1"/>
          <p:cNvSpPr/>
          <p:nvPr/>
        </p:nvSpPr>
        <p:spPr>
          <a:xfrm>
            <a:off x="0" y="0"/>
            <a:ext cx="12191695" cy="868680"/>
          </a:xfrm>
          <a:prstGeom prst="rect">
            <a:avLst/>
          </a:prstGeom>
          <a:solidFill>
            <a:srgbClr val="333F48"/>
          </a:solidFill>
          <a:ln/>
        </p:spPr>
      </p:sp>
      <p:sp>
        <p:nvSpPr>
          <p:cNvPr id="5" name="Shape 2"/>
          <p:cNvSpPr/>
          <p:nvPr/>
        </p:nvSpPr>
        <p:spPr>
          <a:xfrm>
            <a:off x="0" y="868680"/>
            <a:ext cx="12191695" cy="41148"/>
          </a:xfrm>
          <a:prstGeom prst="rect">
            <a:avLst/>
          </a:prstGeom>
          <a:solidFill>
            <a:srgbClr val="C8102E"/>
          </a:solidFill>
          <a:ln/>
        </p:spPr>
      </p:sp>
      <p:sp>
        <p:nvSpPr>
          <p:cNvPr id="6" name="Text 3"/>
          <p:cNvSpPr/>
          <p:nvPr/>
        </p:nvSpPr>
        <p:spPr>
          <a:xfrm>
            <a:off x="502920" y="109728"/>
            <a:ext cx="8686800" cy="640080"/>
          </a:xfrm>
          <a:prstGeom prst="rect">
            <a:avLst/>
          </a:prstGeom>
          <a:noFill/>
          <a:ln/>
        </p:spPr>
        <p:txBody>
          <a:bodyPr wrap="square" rtlCol="0" anchor="ctr"/>
          <a:lstStyle/>
          <a:p>
            <a:pPr indent="0" marL="0">
              <a:buNone/>
            </a:pPr>
            <a:r>
              <a:rPr lang="en-US" sz="2400" b="1" spc="100" kern="0" dirty="0">
                <a:solidFill>
                  <a:srgbClr val="FFFFFF"/>
                </a:solidFill>
                <a:latin typeface="Arial" pitchFamily="34" charset="0"/>
                <a:ea typeface="Arial" pitchFamily="34" charset="-122"/>
                <a:cs typeface="Arial" pitchFamily="34" charset="-120"/>
              </a:rPr>
              <a:t>OUR COMMITMENTS</a:t>
            </a:r>
            <a:endParaRPr lang="en-US" sz="2400" dirty="0"/>
          </a:p>
        </p:txBody>
      </p:sp>
      <p:sp>
        <p:nvSpPr>
          <p:cNvPr id="7" name="Shape 4"/>
          <p:cNvSpPr/>
          <p:nvPr/>
        </p:nvSpPr>
        <p:spPr>
          <a:xfrm>
            <a:off x="502920" y="1408176"/>
            <a:ext cx="310896" cy="310896"/>
          </a:xfrm>
          <a:prstGeom prst="ellipse">
            <a:avLst/>
          </a:prstGeom>
          <a:solidFill>
            <a:srgbClr val="FFFFFF"/>
          </a:solidFill>
          <a:ln/>
        </p:spPr>
      </p:sp>
      <p:sp>
        <p:nvSpPr>
          <p:cNvPr id="8" name="Text 5"/>
          <p:cNvSpPr/>
          <p:nvPr/>
        </p:nvSpPr>
        <p:spPr>
          <a:xfrm>
            <a:off x="477317" y="1394460"/>
            <a:ext cx="365760" cy="347472"/>
          </a:xfrm>
          <a:prstGeom prst="rect">
            <a:avLst/>
          </a:prstGeom>
          <a:noFill/>
          <a:ln/>
        </p:spPr>
        <p:txBody>
          <a:bodyPr wrap="square" rtlCol="0" anchor="ctr"/>
          <a:lstStyle/>
          <a:p>
            <a:pPr algn="ctr" indent="0" marL="0">
              <a:buNone/>
            </a:pPr>
            <a:r>
              <a:rPr lang="en-US" sz="1400" b="1" dirty="0">
                <a:solidFill>
                  <a:srgbClr val="C8102E"/>
                </a:solidFill>
                <a:latin typeface="Arial" pitchFamily="34" charset="0"/>
                <a:ea typeface="Arial" pitchFamily="34" charset="-122"/>
                <a:cs typeface="Arial" pitchFamily="34" charset="-120"/>
              </a:rPr>
              <a:t>✓</a:t>
            </a:r>
            <a:endParaRPr lang="en-US" sz="1400" dirty="0"/>
          </a:p>
        </p:txBody>
      </p:sp>
      <p:sp>
        <p:nvSpPr>
          <p:cNvPr id="9" name="Text 6"/>
          <p:cNvSpPr/>
          <p:nvPr/>
        </p:nvSpPr>
        <p:spPr>
          <a:xfrm>
            <a:off x="960120" y="1371600"/>
            <a:ext cx="5074920" cy="832104"/>
          </a:xfrm>
          <a:prstGeom prst="rect">
            <a:avLst/>
          </a:prstGeom>
          <a:noFill/>
          <a:ln/>
        </p:spPr>
        <p:txBody>
          <a:bodyPr wrap="square" rtlCol="0" anchor="t"/>
          <a:lstStyle/>
          <a:p>
            <a:pPr indent="0" marL="0">
              <a:lnSpc>
                <a:spcPts val="1600"/>
              </a:lnSpc>
              <a:buNone/>
            </a:pPr>
            <a:r>
              <a:rPr lang="en-US" sz="1250" b="1" dirty="0">
                <a:solidFill>
                  <a:srgbClr val="FFFFFF"/>
                </a:solidFill>
                <a:latin typeface="Arial" pitchFamily="34" charset="0"/>
                <a:ea typeface="Arial" pitchFamily="34" charset="-122"/>
                <a:cs typeface="Arial" pitchFamily="34" charset="-120"/>
              </a:rPr>
              <a:t>Access for Atlanta Public Schools track and field, cross country, and running-related extracurricular programs, with dedicated weekly hours at the Center</a:t>
            </a:r>
            <a:endParaRPr lang="en-US" sz="1250" dirty="0"/>
          </a:p>
        </p:txBody>
      </p:sp>
      <p:sp>
        <p:nvSpPr>
          <p:cNvPr id="10" name="Shape 7"/>
          <p:cNvSpPr/>
          <p:nvPr/>
        </p:nvSpPr>
        <p:spPr>
          <a:xfrm>
            <a:off x="502920" y="2532888"/>
            <a:ext cx="310896" cy="310896"/>
          </a:xfrm>
          <a:prstGeom prst="ellipse">
            <a:avLst/>
          </a:prstGeom>
          <a:solidFill>
            <a:srgbClr val="FFFFFF"/>
          </a:solidFill>
          <a:ln/>
        </p:spPr>
      </p:sp>
      <p:sp>
        <p:nvSpPr>
          <p:cNvPr id="11" name="Text 8"/>
          <p:cNvSpPr/>
          <p:nvPr/>
        </p:nvSpPr>
        <p:spPr>
          <a:xfrm>
            <a:off x="477317" y="2519172"/>
            <a:ext cx="365760" cy="347472"/>
          </a:xfrm>
          <a:prstGeom prst="rect">
            <a:avLst/>
          </a:prstGeom>
          <a:noFill/>
          <a:ln/>
        </p:spPr>
        <p:txBody>
          <a:bodyPr wrap="square" rtlCol="0" anchor="ctr"/>
          <a:lstStyle/>
          <a:p>
            <a:pPr algn="ctr" indent="0" marL="0">
              <a:buNone/>
            </a:pPr>
            <a:r>
              <a:rPr lang="en-US" sz="1400" b="1" dirty="0">
                <a:solidFill>
                  <a:srgbClr val="C8102E"/>
                </a:solidFill>
                <a:latin typeface="Arial" pitchFamily="34" charset="0"/>
                <a:ea typeface="Arial" pitchFamily="34" charset="-122"/>
                <a:cs typeface="Arial" pitchFamily="34" charset="-120"/>
              </a:rPr>
              <a:t>✓</a:t>
            </a:r>
            <a:endParaRPr lang="en-US" sz="1400" dirty="0"/>
          </a:p>
        </p:txBody>
      </p:sp>
      <p:sp>
        <p:nvSpPr>
          <p:cNvPr id="12" name="Text 9"/>
          <p:cNvSpPr/>
          <p:nvPr/>
        </p:nvSpPr>
        <p:spPr>
          <a:xfrm>
            <a:off x="960120" y="2496312"/>
            <a:ext cx="5074920" cy="338328"/>
          </a:xfrm>
          <a:prstGeom prst="rect">
            <a:avLst/>
          </a:prstGeom>
          <a:noFill/>
          <a:ln/>
        </p:spPr>
        <p:txBody>
          <a:bodyPr wrap="square" rtlCol="0" anchor="t"/>
          <a:lstStyle/>
          <a:p>
            <a:pPr indent="0" marL="0">
              <a:lnSpc>
                <a:spcPts val="1600"/>
              </a:lnSpc>
              <a:buNone/>
            </a:pPr>
            <a:r>
              <a:rPr lang="en-US" sz="1250" b="1" dirty="0">
                <a:solidFill>
                  <a:srgbClr val="FFFFFF"/>
                </a:solidFill>
                <a:latin typeface="Arial" pitchFamily="34" charset="0"/>
                <a:ea typeface="Arial" pitchFamily="34" charset="-122"/>
                <a:cs typeface="Arial" pitchFamily="34" charset="-120"/>
              </a:rPr>
              <a:t>Meeting and special event space for the community</a:t>
            </a:r>
            <a:endParaRPr lang="en-US" sz="1250" dirty="0"/>
          </a:p>
        </p:txBody>
      </p:sp>
      <p:sp>
        <p:nvSpPr>
          <p:cNvPr id="13" name="Shape 10"/>
          <p:cNvSpPr/>
          <p:nvPr/>
        </p:nvSpPr>
        <p:spPr>
          <a:xfrm>
            <a:off x="502920" y="3163824"/>
            <a:ext cx="310896" cy="310896"/>
          </a:xfrm>
          <a:prstGeom prst="ellipse">
            <a:avLst/>
          </a:prstGeom>
          <a:solidFill>
            <a:srgbClr val="FFFFFF"/>
          </a:solidFill>
          <a:ln/>
        </p:spPr>
      </p:sp>
      <p:sp>
        <p:nvSpPr>
          <p:cNvPr id="14" name="Text 11"/>
          <p:cNvSpPr/>
          <p:nvPr/>
        </p:nvSpPr>
        <p:spPr>
          <a:xfrm>
            <a:off x="477317" y="3150108"/>
            <a:ext cx="365760" cy="347472"/>
          </a:xfrm>
          <a:prstGeom prst="rect">
            <a:avLst/>
          </a:prstGeom>
          <a:noFill/>
          <a:ln/>
        </p:spPr>
        <p:txBody>
          <a:bodyPr wrap="square" rtlCol="0" anchor="ctr"/>
          <a:lstStyle/>
          <a:p>
            <a:pPr algn="ctr" indent="0" marL="0">
              <a:buNone/>
            </a:pPr>
            <a:r>
              <a:rPr lang="en-US" sz="1400" b="1" dirty="0">
                <a:solidFill>
                  <a:srgbClr val="C8102E"/>
                </a:solidFill>
                <a:latin typeface="Arial" pitchFamily="34" charset="0"/>
                <a:ea typeface="Arial" pitchFamily="34" charset="-122"/>
                <a:cs typeface="Arial" pitchFamily="34" charset="-120"/>
              </a:rPr>
              <a:t>✓</a:t>
            </a:r>
            <a:endParaRPr lang="en-US" sz="1400" dirty="0"/>
          </a:p>
        </p:txBody>
      </p:sp>
      <p:sp>
        <p:nvSpPr>
          <p:cNvPr id="15" name="Text 12"/>
          <p:cNvSpPr/>
          <p:nvPr/>
        </p:nvSpPr>
        <p:spPr>
          <a:xfrm>
            <a:off x="960120" y="3127248"/>
            <a:ext cx="5074920" cy="585216"/>
          </a:xfrm>
          <a:prstGeom prst="rect">
            <a:avLst/>
          </a:prstGeom>
          <a:noFill/>
          <a:ln/>
        </p:spPr>
        <p:txBody>
          <a:bodyPr wrap="square" rtlCol="0" anchor="t"/>
          <a:lstStyle/>
          <a:p>
            <a:pPr indent="0" marL="0">
              <a:lnSpc>
                <a:spcPts val="1600"/>
              </a:lnSpc>
              <a:buNone/>
            </a:pPr>
            <a:r>
              <a:rPr lang="en-US" sz="1250" b="1" dirty="0">
                <a:solidFill>
                  <a:srgbClr val="FFFFFF"/>
                </a:solidFill>
                <a:latin typeface="Arial" pitchFamily="34" charset="0"/>
                <a:ea typeface="Arial" pitchFamily="34" charset="-122"/>
                <a:cs typeface="Arial" pitchFamily="34" charset="-120"/>
              </a:rPr>
              <a:t>A STEM and financial wellness lab built into the Center’s design, serving APS student-athletes</a:t>
            </a:r>
            <a:endParaRPr lang="en-US" sz="1250" dirty="0"/>
          </a:p>
        </p:txBody>
      </p:sp>
      <p:sp>
        <p:nvSpPr>
          <p:cNvPr id="16" name="Shape 13"/>
          <p:cNvSpPr/>
          <p:nvPr/>
        </p:nvSpPr>
        <p:spPr>
          <a:xfrm>
            <a:off x="502920" y="4041648"/>
            <a:ext cx="310896" cy="310896"/>
          </a:xfrm>
          <a:prstGeom prst="ellipse">
            <a:avLst/>
          </a:prstGeom>
          <a:solidFill>
            <a:srgbClr val="FFFFFF"/>
          </a:solidFill>
          <a:ln/>
        </p:spPr>
      </p:sp>
      <p:sp>
        <p:nvSpPr>
          <p:cNvPr id="17" name="Text 14"/>
          <p:cNvSpPr/>
          <p:nvPr/>
        </p:nvSpPr>
        <p:spPr>
          <a:xfrm>
            <a:off x="477317" y="4027932"/>
            <a:ext cx="365760" cy="347472"/>
          </a:xfrm>
          <a:prstGeom prst="rect">
            <a:avLst/>
          </a:prstGeom>
          <a:noFill/>
          <a:ln/>
        </p:spPr>
        <p:txBody>
          <a:bodyPr wrap="square" rtlCol="0" anchor="ctr"/>
          <a:lstStyle/>
          <a:p>
            <a:pPr algn="ctr" indent="0" marL="0">
              <a:buNone/>
            </a:pPr>
            <a:r>
              <a:rPr lang="en-US" sz="1400" b="1" dirty="0">
                <a:solidFill>
                  <a:srgbClr val="C8102E"/>
                </a:solidFill>
                <a:latin typeface="Arial" pitchFamily="34" charset="0"/>
                <a:ea typeface="Arial" pitchFamily="34" charset="-122"/>
                <a:cs typeface="Arial" pitchFamily="34" charset="-120"/>
              </a:rPr>
              <a:t>✓</a:t>
            </a:r>
            <a:endParaRPr lang="en-US" sz="1400" dirty="0"/>
          </a:p>
        </p:txBody>
      </p:sp>
      <p:sp>
        <p:nvSpPr>
          <p:cNvPr id="18" name="Text 15"/>
          <p:cNvSpPr/>
          <p:nvPr/>
        </p:nvSpPr>
        <p:spPr>
          <a:xfrm>
            <a:off x="960120" y="4005072"/>
            <a:ext cx="5074920" cy="585216"/>
          </a:xfrm>
          <a:prstGeom prst="rect">
            <a:avLst/>
          </a:prstGeom>
          <a:noFill/>
          <a:ln/>
        </p:spPr>
        <p:txBody>
          <a:bodyPr wrap="square" rtlCol="0" anchor="t"/>
          <a:lstStyle/>
          <a:p>
            <a:pPr indent="0" marL="0">
              <a:lnSpc>
                <a:spcPts val="1600"/>
              </a:lnSpc>
              <a:buNone/>
            </a:pPr>
            <a:r>
              <a:rPr lang="en-US" sz="1250" b="1" dirty="0">
                <a:solidFill>
                  <a:srgbClr val="FFFFFF"/>
                </a:solidFill>
                <a:latin typeface="Arial" pitchFamily="34" charset="0"/>
                <a:ea typeface="Arial" pitchFamily="34" charset="-122"/>
                <a:cs typeface="Arial" pitchFamily="34" charset="-120"/>
              </a:rPr>
              <a:t>Dedicated weekly hours for community members at City resident and non-resident-based pricing</a:t>
            </a:r>
            <a:endParaRPr lang="en-US" sz="1250" dirty="0"/>
          </a:p>
        </p:txBody>
      </p:sp>
      <p:sp>
        <p:nvSpPr>
          <p:cNvPr id="19" name="Shape 16"/>
          <p:cNvSpPr/>
          <p:nvPr/>
        </p:nvSpPr>
        <p:spPr>
          <a:xfrm>
            <a:off x="502920" y="4919472"/>
            <a:ext cx="310896" cy="310896"/>
          </a:xfrm>
          <a:prstGeom prst="ellipse">
            <a:avLst/>
          </a:prstGeom>
          <a:solidFill>
            <a:srgbClr val="FFFFFF"/>
          </a:solidFill>
          <a:ln/>
        </p:spPr>
      </p:sp>
      <p:sp>
        <p:nvSpPr>
          <p:cNvPr id="20" name="Text 17"/>
          <p:cNvSpPr/>
          <p:nvPr/>
        </p:nvSpPr>
        <p:spPr>
          <a:xfrm>
            <a:off x="477317" y="4905756"/>
            <a:ext cx="365760" cy="347472"/>
          </a:xfrm>
          <a:prstGeom prst="rect">
            <a:avLst/>
          </a:prstGeom>
          <a:noFill/>
          <a:ln/>
        </p:spPr>
        <p:txBody>
          <a:bodyPr wrap="square" rtlCol="0" anchor="ctr"/>
          <a:lstStyle/>
          <a:p>
            <a:pPr algn="ctr" indent="0" marL="0">
              <a:buNone/>
            </a:pPr>
            <a:r>
              <a:rPr lang="en-US" sz="1400" b="1" dirty="0">
                <a:solidFill>
                  <a:srgbClr val="C8102E"/>
                </a:solidFill>
                <a:latin typeface="Arial" pitchFamily="34" charset="0"/>
                <a:ea typeface="Arial" pitchFamily="34" charset="-122"/>
                <a:cs typeface="Arial" pitchFamily="34" charset="-120"/>
              </a:rPr>
              <a:t>✓</a:t>
            </a:r>
            <a:endParaRPr lang="en-US" sz="1400" dirty="0"/>
          </a:p>
        </p:txBody>
      </p:sp>
      <p:sp>
        <p:nvSpPr>
          <p:cNvPr id="21" name="Text 18"/>
          <p:cNvSpPr/>
          <p:nvPr/>
        </p:nvSpPr>
        <p:spPr>
          <a:xfrm>
            <a:off x="960120" y="4882896"/>
            <a:ext cx="5074920" cy="585216"/>
          </a:xfrm>
          <a:prstGeom prst="rect">
            <a:avLst/>
          </a:prstGeom>
          <a:noFill/>
          <a:ln/>
        </p:spPr>
        <p:txBody>
          <a:bodyPr wrap="square" rtlCol="0" anchor="t"/>
          <a:lstStyle/>
          <a:p>
            <a:pPr indent="0" marL="0">
              <a:lnSpc>
                <a:spcPts val="1600"/>
              </a:lnSpc>
              <a:buNone/>
            </a:pPr>
            <a:r>
              <a:rPr lang="en-US" sz="1250" b="1" dirty="0">
                <a:solidFill>
                  <a:srgbClr val="FFFFFF"/>
                </a:solidFill>
                <a:latin typeface="Arial" pitchFamily="34" charset="0"/>
                <a:ea typeface="Arial" pitchFamily="34" charset="-122"/>
                <a:cs typeface="Arial" pitchFamily="34" charset="-120"/>
              </a:rPr>
              <a:t>Access to health care services through a medical clinic / healthcare partnership</a:t>
            </a:r>
            <a:endParaRPr lang="en-US" sz="1250" dirty="0"/>
          </a:p>
        </p:txBody>
      </p:sp>
      <p:sp>
        <p:nvSpPr>
          <p:cNvPr id="22" name="Shape 19"/>
          <p:cNvSpPr/>
          <p:nvPr/>
        </p:nvSpPr>
        <p:spPr>
          <a:xfrm>
            <a:off x="6446520" y="1847088"/>
            <a:ext cx="310896" cy="310896"/>
          </a:xfrm>
          <a:prstGeom prst="ellipse">
            <a:avLst/>
          </a:prstGeom>
          <a:solidFill>
            <a:srgbClr val="FFFFFF"/>
          </a:solidFill>
          <a:ln/>
        </p:spPr>
      </p:sp>
      <p:sp>
        <p:nvSpPr>
          <p:cNvPr id="23" name="Text 20"/>
          <p:cNvSpPr/>
          <p:nvPr/>
        </p:nvSpPr>
        <p:spPr>
          <a:xfrm>
            <a:off x="6420917" y="1833372"/>
            <a:ext cx="365760" cy="347472"/>
          </a:xfrm>
          <a:prstGeom prst="rect">
            <a:avLst/>
          </a:prstGeom>
          <a:noFill/>
          <a:ln/>
        </p:spPr>
        <p:txBody>
          <a:bodyPr wrap="square" rtlCol="0" anchor="ctr"/>
          <a:lstStyle/>
          <a:p>
            <a:pPr algn="ctr" indent="0" marL="0">
              <a:buNone/>
            </a:pPr>
            <a:r>
              <a:rPr lang="en-US" sz="1400" b="1" dirty="0">
                <a:solidFill>
                  <a:srgbClr val="C8102E"/>
                </a:solidFill>
                <a:latin typeface="Arial" pitchFamily="34" charset="0"/>
                <a:ea typeface="Arial" pitchFamily="34" charset="-122"/>
                <a:cs typeface="Arial" pitchFamily="34" charset="-120"/>
              </a:rPr>
              <a:t>✓</a:t>
            </a:r>
            <a:endParaRPr lang="en-US" sz="1400" dirty="0"/>
          </a:p>
        </p:txBody>
      </p:sp>
      <p:sp>
        <p:nvSpPr>
          <p:cNvPr id="24" name="Text 21"/>
          <p:cNvSpPr/>
          <p:nvPr/>
        </p:nvSpPr>
        <p:spPr>
          <a:xfrm>
            <a:off x="6903720" y="1810512"/>
            <a:ext cx="5074920" cy="585216"/>
          </a:xfrm>
          <a:prstGeom prst="rect">
            <a:avLst/>
          </a:prstGeom>
          <a:noFill/>
          <a:ln/>
        </p:spPr>
        <p:txBody>
          <a:bodyPr wrap="square" rtlCol="0" anchor="t"/>
          <a:lstStyle/>
          <a:p>
            <a:pPr indent="0" marL="0">
              <a:lnSpc>
                <a:spcPts val="1600"/>
              </a:lnSpc>
              <a:buNone/>
            </a:pPr>
            <a:r>
              <a:rPr lang="en-US" sz="1250" b="1" dirty="0">
                <a:solidFill>
                  <a:srgbClr val="FFFFFF"/>
                </a:solidFill>
                <a:latin typeface="Arial" pitchFamily="34" charset="0"/>
                <a:ea typeface="Arial" pitchFamily="34" charset="-122"/>
                <a:cs typeface="Arial" pitchFamily="34" charset="-120"/>
              </a:rPr>
              <a:t>A running specialty retail space for a locally owned and operated business</a:t>
            </a:r>
            <a:endParaRPr lang="en-US" sz="1250" dirty="0"/>
          </a:p>
        </p:txBody>
      </p:sp>
      <p:sp>
        <p:nvSpPr>
          <p:cNvPr id="25" name="Shape 22"/>
          <p:cNvSpPr/>
          <p:nvPr/>
        </p:nvSpPr>
        <p:spPr>
          <a:xfrm>
            <a:off x="6446520" y="2724912"/>
            <a:ext cx="310896" cy="310896"/>
          </a:xfrm>
          <a:prstGeom prst="ellipse">
            <a:avLst/>
          </a:prstGeom>
          <a:solidFill>
            <a:srgbClr val="FFFFFF"/>
          </a:solidFill>
          <a:ln/>
        </p:spPr>
      </p:sp>
      <p:sp>
        <p:nvSpPr>
          <p:cNvPr id="26" name="Text 23"/>
          <p:cNvSpPr/>
          <p:nvPr/>
        </p:nvSpPr>
        <p:spPr>
          <a:xfrm>
            <a:off x="6420917" y="2711196"/>
            <a:ext cx="365760" cy="347472"/>
          </a:xfrm>
          <a:prstGeom prst="rect">
            <a:avLst/>
          </a:prstGeom>
          <a:noFill/>
          <a:ln/>
        </p:spPr>
        <p:txBody>
          <a:bodyPr wrap="square" rtlCol="0" anchor="ctr"/>
          <a:lstStyle/>
          <a:p>
            <a:pPr algn="ctr" indent="0" marL="0">
              <a:buNone/>
            </a:pPr>
            <a:r>
              <a:rPr lang="en-US" sz="1400" b="1" dirty="0">
                <a:solidFill>
                  <a:srgbClr val="C8102E"/>
                </a:solidFill>
                <a:latin typeface="Arial" pitchFamily="34" charset="0"/>
                <a:ea typeface="Arial" pitchFamily="34" charset="-122"/>
                <a:cs typeface="Arial" pitchFamily="34" charset="-120"/>
              </a:rPr>
              <a:t>✓</a:t>
            </a:r>
            <a:endParaRPr lang="en-US" sz="1400" dirty="0"/>
          </a:p>
        </p:txBody>
      </p:sp>
      <p:sp>
        <p:nvSpPr>
          <p:cNvPr id="27" name="Text 24"/>
          <p:cNvSpPr/>
          <p:nvPr/>
        </p:nvSpPr>
        <p:spPr>
          <a:xfrm>
            <a:off x="6903720" y="2688336"/>
            <a:ext cx="5074920" cy="832104"/>
          </a:xfrm>
          <a:prstGeom prst="rect">
            <a:avLst/>
          </a:prstGeom>
          <a:noFill/>
          <a:ln/>
        </p:spPr>
        <p:txBody>
          <a:bodyPr wrap="square" rtlCol="0" anchor="t"/>
          <a:lstStyle/>
          <a:p>
            <a:pPr indent="0" marL="0">
              <a:lnSpc>
                <a:spcPts val="1600"/>
              </a:lnSpc>
              <a:buNone/>
            </a:pPr>
            <a:r>
              <a:rPr lang="en-US" sz="1250" b="1" dirty="0">
                <a:solidFill>
                  <a:srgbClr val="FFFFFF"/>
                </a:solidFill>
                <a:latin typeface="Arial" pitchFamily="34" charset="0"/>
                <a:ea typeface="Arial" pitchFamily="34" charset="-122"/>
                <a:cs typeface="Arial" pitchFamily="34" charset="-120"/>
              </a:rPr>
              <a:t>At least 25% of Atlanta Track Club’s employee base from the City of Atlanta — especially Summerhill and surrounding neighborhoods</a:t>
            </a:r>
            <a:endParaRPr lang="en-US" sz="1250" dirty="0"/>
          </a:p>
        </p:txBody>
      </p:sp>
      <p:sp>
        <p:nvSpPr>
          <p:cNvPr id="28" name="Shape 25"/>
          <p:cNvSpPr/>
          <p:nvPr/>
        </p:nvSpPr>
        <p:spPr>
          <a:xfrm>
            <a:off x="6446520" y="3849624"/>
            <a:ext cx="310896" cy="310896"/>
          </a:xfrm>
          <a:prstGeom prst="ellipse">
            <a:avLst/>
          </a:prstGeom>
          <a:solidFill>
            <a:srgbClr val="FFFFFF"/>
          </a:solidFill>
          <a:ln/>
        </p:spPr>
      </p:sp>
      <p:sp>
        <p:nvSpPr>
          <p:cNvPr id="29" name="Text 26"/>
          <p:cNvSpPr/>
          <p:nvPr/>
        </p:nvSpPr>
        <p:spPr>
          <a:xfrm>
            <a:off x="6420917" y="3835908"/>
            <a:ext cx="365760" cy="347472"/>
          </a:xfrm>
          <a:prstGeom prst="rect">
            <a:avLst/>
          </a:prstGeom>
          <a:noFill/>
          <a:ln/>
        </p:spPr>
        <p:txBody>
          <a:bodyPr wrap="square" rtlCol="0" anchor="ctr"/>
          <a:lstStyle/>
          <a:p>
            <a:pPr algn="ctr" indent="0" marL="0">
              <a:buNone/>
            </a:pPr>
            <a:r>
              <a:rPr lang="en-US" sz="1400" b="1" dirty="0">
                <a:solidFill>
                  <a:srgbClr val="C8102E"/>
                </a:solidFill>
                <a:latin typeface="Arial" pitchFamily="34" charset="0"/>
                <a:ea typeface="Arial" pitchFamily="34" charset="-122"/>
                <a:cs typeface="Arial" pitchFamily="34" charset="-120"/>
              </a:rPr>
              <a:t>✓</a:t>
            </a:r>
            <a:endParaRPr lang="en-US" sz="1400" dirty="0"/>
          </a:p>
        </p:txBody>
      </p:sp>
      <p:sp>
        <p:nvSpPr>
          <p:cNvPr id="30" name="Text 27"/>
          <p:cNvSpPr/>
          <p:nvPr/>
        </p:nvSpPr>
        <p:spPr>
          <a:xfrm>
            <a:off x="6903720" y="3813048"/>
            <a:ext cx="5074920" cy="338328"/>
          </a:xfrm>
          <a:prstGeom prst="rect">
            <a:avLst/>
          </a:prstGeom>
          <a:noFill/>
          <a:ln/>
        </p:spPr>
        <p:txBody>
          <a:bodyPr wrap="square" rtlCol="0" anchor="t"/>
          <a:lstStyle/>
          <a:p>
            <a:pPr indent="0" marL="0">
              <a:lnSpc>
                <a:spcPts val="1600"/>
              </a:lnSpc>
              <a:buNone/>
            </a:pPr>
            <a:r>
              <a:rPr lang="en-US" sz="1250" b="1" dirty="0">
                <a:solidFill>
                  <a:srgbClr val="FFFFFF"/>
                </a:solidFill>
                <a:latin typeface="Arial" pitchFamily="34" charset="0"/>
                <a:ea typeface="Arial" pitchFamily="34" charset="-122"/>
                <a:cs typeface="Arial" pitchFamily="34" charset="-120"/>
              </a:rPr>
              <a:t>Programmatic emphasis on surrounding neighborhoods</a:t>
            </a:r>
            <a:endParaRPr lang="en-US" sz="1250" dirty="0"/>
          </a:p>
        </p:txBody>
      </p:sp>
      <p:sp>
        <p:nvSpPr>
          <p:cNvPr id="31" name="Shape 28"/>
          <p:cNvSpPr/>
          <p:nvPr/>
        </p:nvSpPr>
        <p:spPr>
          <a:xfrm>
            <a:off x="6446520" y="4480560"/>
            <a:ext cx="310896" cy="310896"/>
          </a:xfrm>
          <a:prstGeom prst="ellipse">
            <a:avLst/>
          </a:prstGeom>
          <a:solidFill>
            <a:srgbClr val="FFFFFF"/>
          </a:solidFill>
          <a:ln/>
        </p:spPr>
      </p:sp>
      <p:sp>
        <p:nvSpPr>
          <p:cNvPr id="32" name="Text 29"/>
          <p:cNvSpPr/>
          <p:nvPr/>
        </p:nvSpPr>
        <p:spPr>
          <a:xfrm>
            <a:off x="6420917" y="4466844"/>
            <a:ext cx="365760" cy="347472"/>
          </a:xfrm>
          <a:prstGeom prst="rect">
            <a:avLst/>
          </a:prstGeom>
          <a:noFill/>
          <a:ln/>
        </p:spPr>
        <p:txBody>
          <a:bodyPr wrap="square" rtlCol="0" anchor="ctr"/>
          <a:lstStyle/>
          <a:p>
            <a:pPr algn="ctr" indent="0" marL="0">
              <a:buNone/>
            </a:pPr>
            <a:r>
              <a:rPr lang="en-US" sz="1400" b="1" dirty="0">
                <a:solidFill>
                  <a:srgbClr val="C8102E"/>
                </a:solidFill>
                <a:latin typeface="Arial" pitchFamily="34" charset="0"/>
                <a:ea typeface="Arial" pitchFamily="34" charset="-122"/>
                <a:cs typeface="Arial" pitchFamily="34" charset="-120"/>
              </a:rPr>
              <a:t>✓</a:t>
            </a:r>
            <a:endParaRPr lang="en-US" sz="1400" dirty="0"/>
          </a:p>
        </p:txBody>
      </p:sp>
      <p:sp>
        <p:nvSpPr>
          <p:cNvPr id="33" name="Text 30"/>
          <p:cNvSpPr/>
          <p:nvPr/>
        </p:nvSpPr>
        <p:spPr>
          <a:xfrm>
            <a:off x="6903720" y="4443984"/>
            <a:ext cx="5074920" cy="585216"/>
          </a:xfrm>
          <a:prstGeom prst="rect">
            <a:avLst/>
          </a:prstGeom>
          <a:noFill/>
          <a:ln/>
        </p:spPr>
        <p:txBody>
          <a:bodyPr wrap="square" rtlCol="0" anchor="t"/>
          <a:lstStyle/>
          <a:p>
            <a:pPr indent="0" marL="0">
              <a:lnSpc>
                <a:spcPts val="1600"/>
              </a:lnSpc>
              <a:buNone/>
            </a:pPr>
            <a:r>
              <a:rPr lang="en-US" sz="1250" b="1" dirty="0">
                <a:solidFill>
                  <a:srgbClr val="FFFFFF"/>
                </a:solidFill>
                <a:latin typeface="Arial" pitchFamily="34" charset="0"/>
                <a:ea typeface="Arial" pitchFamily="34" charset="-122"/>
                <a:cs typeface="Arial" pitchFamily="34" charset="-120"/>
              </a:rPr>
              <a:t>Launch of sport-specific job training programs for residents</a:t>
            </a:r>
            <a:endParaRPr lang="en-US" sz="12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assets/map_block.png">    </p:cNvPr>
          <p:cNvPicPr>
            <a:picLocks noChangeAspect="1"/>
          </p:cNvPicPr>
          <p:nvPr/>
        </p:nvPicPr>
        <p:blipFill>
          <a:blip r:embed="rId1"/>
          <a:stretch>
            <a:fillRect/>
          </a:stretch>
        </p:blipFill>
        <p:spPr>
          <a:xfrm>
            <a:off x="0" y="0"/>
            <a:ext cx="6940296" cy="6858000"/>
          </a:xfrm>
          <a:prstGeom prst="rect">
            <a:avLst/>
          </a:prstGeom>
        </p:spPr>
      </p:pic>
      <p:sp>
        <p:nvSpPr>
          <p:cNvPr id="3" name="Shape 0"/>
          <p:cNvSpPr/>
          <p:nvPr/>
        </p:nvSpPr>
        <p:spPr>
          <a:xfrm>
            <a:off x="4160520" y="6236208"/>
            <a:ext cx="2779776" cy="621792"/>
          </a:xfrm>
          <a:prstGeom prst="rect">
            <a:avLst/>
          </a:prstGeom>
          <a:solidFill>
            <a:srgbClr val="FFFFFF"/>
          </a:solidFill>
          <a:ln/>
        </p:spPr>
      </p:sp>
      <p:sp>
        <p:nvSpPr>
          <p:cNvPr id="4" name="Shape 1"/>
          <p:cNvSpPr/>
          <p:nvPr/>
        </p:nvSpPr>
        <p:spPr>
          <a:xfrm>
            <a:off x="4297680" y="6291072"/>
            <a:ext cx="182880" cy="182880"/>
          </a:xfrm>
          <a:prstGeom prst="rect">
            <a:avLst/>
          </a:prstGeom>
          <a:solidFill>
            <a:srgbClr val="C8102E"/>
          </a:solidFill>
          <a:ln/>
        </p:spPr>
      </p:sp>
      <p:sp>
        <p:nvSpPr>
          <p:cNvPr id="5" name="Text 2"/>
          <p:cNvSpPr/>
          <p:nvPr/>
        </p:nvSpPr>
        <p:spPr>
          <a:xfrm>
            <a:off x="4553712" y="6245352"/>
            <a:ext cx="2377440" cy="274320"/>
          </a:xfrm>
          <a:prstGeom prst="rect">
            <a:avLst/>
          </a:prstGeom>
          <a:noFill/>
          <a:ln/>
        </p:spPr>
        <p:txBody>
          <a:bodyPr wrap="square" rtlCol="0" anchor="ctr"/>
          <a:lstStyle/>
          <a:p>
            <a:pPr indent="0" marL="0">
              <a:buNone/>
            </a:pPr>
            <a:r>
              <a:rPr lang="en-US" sz="1000" dirty="0">
                <a:solidFill>
                  <a:srgbClr val="333F48"/>
                </a:solidFill>
                <a:latin typeface="Arial" pitchFamily="34" charset="0"/>
                <a:ea typeface="Arial" pitchFamily="34" charset="-122"/>
                <a:cs typeface="Arial" pitchFamily="34" charset="-120"/>
              </a:rPr>
              <a:t>At least one indoor facility</a:t>
            </a:r>
            <a:endParaRPr lang="en-US" sz="1000" dirty="0"/>
          </a:p>
        </p:txBody>
      </p:sp>
      <p:sp>
        <p:nvSpPr>
          <p:cNvPr id="6" name="Shape 3"/>
          <p:cNvSpPr/>
          <p:nvPr/>
        </p:nvSpPr>
        <p:spPr>
          <a:xfrm>
            <a:off x="4297680" y="6574536"/>
            <a:ext cx="182880" cy="182880"/>
          </a:xfrm>
          <a:prstGeom prst="rect">
            <a:avLst/>
          </a:prstGeom>
          <a:solidFill>
            <a:srgbClr val="C9CDD1"/>
          </a:solidFill>
          <a:ln/>
        </p:spPr>
      </p:sp>
      <p:sp>
        <p:nvSpPr>
          <p:cNvPr id="7" name="Text 4"/>
          <p:cNvSpPr/>
          <p:nvPr/>
        </p:nvSpPr>
        <p:spPr>
          <a:xfrm>
            <a:off x="4553712" y="6528816"/>
            <a:ext cx="2377440" cy="274320"/>
          </a:xfrm>
          <a:prstGeom prst="rect">
            <a:avLst/>
          </a:prstGeom>
          <a:noFill/>
          <a:ln/>
        </p:spPr>
        <p:txBody>
          <a:bodyPr wrap="square" rtlCol="0" anchor="ctr"/>
          <a:lstStyle/>
          <a:p>
            <a:pPr indent="0" marL="0">
              <a:buNone/>
            </a:pPr>
            <a:r>
              <a:rPr lang="en-US" sz="1000" dirty="0">
                <a:solidFill>
                  <a:srgbClr val="333F48"/>
                </a:solidFill>
                <a:latin typeface="Arial" pitchFamily="34" charset="0"/>
                <a:ea typeface="Arial" pitchFamily="34" charset="-122"/>
                <a:cs typeface="Arial" pitchFamily="34" charset="-120"/>
              </a:rPr>
              <a:t>No indoor facility</a:t>
            </a:r>
            <a:endParaRPr lang="en-US" sz="1000" dirty="0"/>
          </a:p>
        </p:txBody>
      </p:sp>
      <p:pic>
        <p:nvPicPr>
          <p:cNvPr id="8" name="Image 1" descr="assets/ph_runner1.png">    </p:cNvPr>
          <p:cNvPicPr>
            <a:picLocks noChangeAspect="1"/>
          </p:cNvPicPr>
          <p:nvPr/>
        </p:nvPicPr>
        <p:blipFill>
          <a:blip r:embed="rId2"/>
          <a:srcRect l="0" r="0" t="0" b="0"/>
          <a:stretch/>
        </p:blipFill>
        <p:spPr>
          <a:xfrm>
            <a:off x="7123176" y="0"/>
            <a:ext cx="2441448" cy="4261104"/>
          </a:xfrm>
          <a:prstGeom prst="rect">
            <a:avLst/>
          </a:prstGeom>
        </p:spPr>
      </p:pic>
      <p:pic>
        <p:nvPicPr>
          <p:cNvPr id="9" name="Image 2" descr="assets/ph_runner2.png">    </p:cNvPr>
          <p:cNvPicPr>
            <a:picLocks noChangeAspect="1"/>
          </p:cNvPicPr>
          <p:nvPr/>
        </p:nvPicPr>
        <p:blipFill>
          <a:blip r:embed="rId3"/>
          <a:srcRect l="0" r="0" t="0" b="0"/>
          <a:stretch/>
        </p:blipFill>
        <p:spPr>
          <a:xfrm>
            <a:off x="9646920" y="0"/>
            <a:ext cx="2560320" cy="4261104"/>
          </a:xfrm>
          <a:prstGeom prst="rect">
            <a:avLst/>
          </a:prstGeom>
        </p:spPr>
      </p:pic>
      <p:sp>
        <p:nvSpPr>
          <p:cNvPr id="10" name="Shape 5"/>
          <p:cNvSpPr/>
          <p:nvPr/>
        </p:nvSpPr>
        <p:spPr>
          <a:xfrm>
            <a:off x="7123176" y="4443984"/>
            <a:ext cx="5068519" cy="2414016"/>
          </a:xfrm>
          <a:prstGeom prst="rect">
            <a:avLst/>
          </a:prstGeom>
          <a:solidFill>
            <a:srgbClr val="C8102E"/>
          </a:solidFill>
          <a:ln/>
        </p:spPr>
      </p:sp>
      <p:sp>
        <p:nvSpPr>
          <p:cNvPr id="11" name="Text 6"/>
          <p:cNvSpPr/>
          <p:nvPr/>
        </p:nvSpPr>
        <p:spPr>
          <a:xfrm>
            <a:off x="7397496" y="4626864"/>
            <a:ext cx="4526280" cy="2048256"/>
          </a:xfrm>
          <a:prstGeom prst="rect">
            <a:avLst/>
          </a:prstGeom>
          <a:noFill/>
          <a:ln/>
        </p:spPr>
        <p:txBody>
          <a:bodyPr wrap="square" rtlCol="0" anchor="ctr"/>
          <a:lstStyle/>
          <a:p>
            <a:pPr indent="0" marL="0">
              <a:lnSpc>
                <a:spcPts val="2000"/>
              </a:lnSpc>
              <a:buNone/>
            </a:pPr>
            <a:r>
              <a:rPr lang="en-US" sz="1450" b="1" dirty="0">
                <a:solidFill>
                  <a:srgbClr val="FFFFFF"/>
                </a:solidFill>
                <a:latin typeface="Arial" pitchFamily="34" charset="0"/>
                <a:ea typeface="Arial" pitchFamily="34" charset="-122"/>
                <a:cs typeface="Arial" pitchFamily="34" charset="-120"/>
              </a:rPr>
              <a:t>Georgia is still without a world-class indoor track &amp; field facility.</a:t>
            </a:r>
            <a:endParaRPr lang="en-US" sz="1450" dirty="0"/>
          </a:p>
          <a:p>
            <a:pPr indent="0" marL="0">
              <a:lnSpc>
                <a:spcPts val="2000"/>
              </a:lnSpc>
              <a:buNone/>
            </a:pPr>
            <a:endParaRPr lang="en-US" sz="1450" dirty="0"/>
          </a:p>
          <a:p>
            <a:pPr indent="0" marL="0">
              <a:lnSpc>
                <a:spcPts val="2000"/>
              </a:lnSpc>
              <a:buNone/>
            </a:pPr>
            <a:r>
              <a:rPr lang="en-US" sz="1450" b="1" dirty="0">
                <a:solidFill>
                  <a:srgbClr val="FFFFFF"/>
                </a:solidFill>
                <a:latin typeface="Arial" pitchFamily="34" charset="0"/>
                <a:ea typeface="Arial" pitchFamily="34" charset="-122"/>
                <a:cs typeface="Arial" pitchFamily="34" charset="-120"/>
              </a:rPr>
              <a:t>The Track &amp; Field Center puts Atlanta — and Summerhill — on that map.</a:t>
            </a:r>
            <a:endParaRPr lang="en-US" sz="14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868680"/>
          </a:xfrm>
          <a:prstGeom prst="rect">
            <a:avLst/>
          </a:prstGeom>
          <a:solidFill>
            <a:srgbClr val="333F48"/>
          </a:solidFill>
          <a:ln/>
        </p:spPr>
      </p:sp>
      <p:sp>
        <p:nvSpPr>
          <p:cNvPr id="3" name="Shape 1"/>
          <p:cNvSpPr/>
          <p:nvPr/>
        </p:nvSpPr>
        <p:spPr>
          <a:xfrm>
            <a:off x="0" y="868680"/>
            <a:ext cx="12191695" cy="41148"/>
          </a:xfrm>
          <a:prstGeom prst="rect">
            <a:avLst/>
          </a:prstGeom>
          <a:solidFill>
            <a:srgbClr val="C8102E"/>
          </a:solidFill>
          <a:ln/>
        </p:spPr>
      </p:sp>
      <p:sp>
        <p:nvSpPr>
          <p:cNvPr id="4" name="Text 2"/>
          <p:cNvSpPr/>
          <p:nvPr/>
        </p:nvSpPr>
        <p:spPr>
          <a:xfrm>
            <a:off x="502920" y="109728"/>
            <a:ext cx="8686800" cy="640080"/>
          </a:xfrm>
          <a:prstGeom prst="rect">
            <a:avLst/>
          </a:prstGeom>
          <a:noFill/>
          <a:ln/>
        </p:spPr>
        <p:txBody>
          <a:bodyPr wrap="square" rtlCol="0" anchor="ctr"/>
          <a:lstStyle/>
          <a:p>
            <a:pPr indent="0" marL="0">
              <a:buNone/>
            </a:pPr>
            <a:r>
              <a:rPr lang="en-US" sz="2400" b="1" spc="100" kern="0" dirty="0">
                <a:solidFill>
                  <a:srgbClr val="FFFFFF"/>
                </a:solidFill>
                <a:latin typeface="Arial" pitchFamily="34" charset="0"/>
                <a:ea typeface="Arial" pitchFamily="34" charset="-122"/>
                <a:cs typeface="Arial" pitchFamily="34" charset="-120"/>
              </a:rPr>
              <a:t>BREADTH OF PROGRAMMING &amp; ACCESS</a:t>
            </a:r>
            <a:endParaRPr lang="en-US" sz="2400" dirty="0"/>
          </a:p>
        </p:txBody>
      </p:sp>
      <p:pic>
        <p:nvPicPr>
          <p:cNvPr id="5" name="Image 0" descr="assets/wheel.png">    </p:cNvPr>
          <p:cNvPicPr>
            <a:picLocks noChangeAspect="1"/>
          </p:cNvPicPr>
          <p:nvPr/>
        </p:nvPicPr>
        <p:blipFill>
          <a:blip r:embed="rId1"/>
          <a:stretch>
            <a:fillRect/>
          </a:stretch>
        </p:blipFill>
        <p:spPr>
          <a:xfrm>
            <a:off x="365760" y="1097280"/>
            <a:ext cx="7013448" cy="5394960"/>
          </a:xfrm>
          <a:prstGeom prst="rect">
            <a:avLst/>
          </a:prstGeom>
        </p:spPr>
      </p:pic>
      <p:sp>
        <p:nvSpPr>
          <p:cNvPr id="6" name="Text 3"/>
          <p:cNvSpPr/>
          <p:nvPr/>
        </p:nvSpPr>
        <p:spPr>
          <a:xfrm>
            <a:off x="292608" y="3099816"/>
            <a:ext cx="1536192" cy="457200"/>
          </a:xfrm>
          <a:prstGeom prst="rect">
            <a:avLst/>
          </a:prstGeom>
          <a:noFill/>
          <a:ln/>
        </p:spPr>
        <p:txBody>
          <a:bodyPr wrap="square" rtlCol="0" anchor="t"/>
          <a:lstStyle/>
          <a:p>
            <a:pPr algn="r" indent="0" marL="0">
              <a:lnSpc>
                <a:spcPts val="1050"/>
              </a:lnSpc>
              <a:buNone/>
            </a:pPr>
            <a:r>
              <a:rPr lang="en-US" sz="850" dirty="0">
                <a:solidFill>
                  <a:srgbClr val="C8102E"/>
                </a:solidFill>
                <a:latin typeface="Arial" pitchFamily="34" charset="0"/>
                <a:ea typeface="Arial" pitchFamily="34" charset="-122"/>
                <a:cs typeface="Arial" pitchFamily="34" charset="-120"/>
              </a:rPr>
              <a:t>GENERAL MEETINGS</a:t>
            </a:r>
            <a:endParaRPr lang="en-US" sz="850" dirty="0"/>
          </a:p>
          <a:p>
            <a:pPr algn="r" indent="0" marL="0">
              <a:lnSpc>
                <a:spcPts val="1050"/>
              </a:lnSpc>
              <a:buNone/>
            </a:pPr>
            <a:r>
              <a:rPr lang="en-US" sz="850" dirty="0">
                <a:solidFill>
                  <a:srgbClr val="C8102E"/>
                </a:solidFill>
                <a:latin typeface="Arial" pitchFamily="34" charset="0"/>
                <a:ea typeface="Arial" pitchFamily="34" charset="-122"/>
                <a:cs typeface="Arial" pitchFamily="34" charset="-120"/>
              </a:rPr>
              <a:t>&amp; BUSINESS</a:t>
            </a:r>
            <a:endParaRPr lang="en-US" sz="850" dirty="0"/>
          </a:p>
        </p:txBody>
      </p:sp>
      <p:sp>
        <p:nvSpPr>
          <p:cNvPr id="7" name="Shape 4"/>
          <p:cNvSpPr/>
          <p:nvPr/>
        </p:nvSpPr>
        <p:spPr>
          <a:xfrm>
            <a:off x="7726680" y="1691640"/>
            <a:ext cx="3977640" cy="4206240"/>
          </a:xfrm>
          <a:prstGeom prst="rect">
            <a:avLst/>
          </a:prstGeom>
          <a:solidFill>
            <a:srgbClr val="333F48"/>
          </a:solidFill>
          <a:ln/>
        </p:spPr>
      </p:sp>
      <p:sp>
        <p:nvSpPr>
          <p:cNvPr id="8" name="Text 5"/>
          <p:cNvSpPr/>
          <p:nvPr/>
        </p:nvSpPr>
        <p:spPr>
          <a:xfrm>
            <a:off x="8001000" y="2148840"/>
            <a:ext cx="3429000" cy="868680"/>
          </a:xfrm>
          <a:prstGeom prst="rect">
            <a:avLst/>
          </a:prstGeom>
          <a:noFill/>
          <a:ln/>
        </p:spPr>
        <p:txBody>
          <a:bodyPr wrap="square" rtlCol="0" anchor="ctr"/>
          <a:lstStyle/>
          <a:p>
            <a:pPr indent="0" marL="0">
              <a:lnSpc>
                <a:spcPts val="2200"/>
              </a:lnSpc>
              <a:buNone/>
            </a:pPr>
            <a:r>
              <a:rPr lang="en-US" sz="1800" b="1" dirty="0">
                <a:solidFill>
                  <a:srgbClr val="FFFFFF"/>
                </a:solidFill>
                <a:latin typeface="Arial" pitchFamily="34" charset="0"/>
                <a:ea typeface="Arial" pitchFamily="34" charset="-122"/>
                <a:cs typeface="Arial" pitchFamily="34" charset="-120"/>
              </a:rPr>
              <a:t>A Center in constant community use</a:t>
            </a:r>
            <a:endParaRPr lang="en-US" sz="1800" dirty="0"/>
          </a:p>
        </p:txBody>
      </p:sp>
      <p:sp>
        <p:nvSpPr>
          <p:cNvPr id="9" name="Text 6"/>
          <p:cNvSpPr/>
          <p:nvPr/>
        </p:nvSpPr>
        <p:spPr>
          <a:xfrm>
            <a:off x="8001000" y="3154680"/>
            <a:ext cx="3429000" cy="2468880"/>
          </a:xfrm>
          <a:prstGeom prst="rect">
            <a:avLst/>
          </a:prstGeom>
          <a:noFill/>
          <a:ln/>
        </p:spPr>
        <p:txBody>
          <a:bodyPr wrap="square" rtlCol="0" anchor="t"/>
          <a:lstStyle/>
          <a:p>
            <a:pPr indent="0" marL="0">
              <a:lnSpc>
                <a:spcPts val="1800"/>
              </a:lnSpc>
              <a:buNone/>
            </a:pPr>
            <a:r>
              <a:rPr lang="en-US" sz="1250" dirty="0">
                <a:solidFill>
                  <a:srgbClr val="D8DDE2"/>
                </a:solidFill>
                <a:latin typeface="Arial" pitchFamily="34" charset="0"/>
                <a:ea typeface="Arial" pitchFamily="34" charset="-122"/>
                <a:cs typeface="Arial" pitchFamily="34" charset="-120"/>
              </a:rPr>
              <a:t>From daily team practices and group runs to premier events, expos, sports medicine, retail, and community meetings — the Center is programmed for the neighborhood year-round.</a:t>
            </a:r>
            <a:endParaRPr lang="en-US" sz="12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868680"/>
          </a:xfrm>
          <a:prstGeom prst="rect">
            <a:avLst/>
          </a:prstGeom>
          <a:solidFill>
            <a:srgbClr val="333F48"/>
          </a:solidFill>
          <a:ln/>
        </p:spPr>
      </p:sp>
      <p:sp>
        <p:nvSpPr>
          <p:cNvPr id="3" name="Shape 1"/>
          <p:cNvSpPr/>
          <p:nvPr/>
        </p:nvSpPr>
        <p:spPr>
          <a:xfrm>
            <a:off x="0" y="868680"/>
            <a:ext cx="12191695" cy="41148"/>
          </a:xfrm>
          <a:prstGeom prst="rect">
            <a:avLst/>
          </a:prstGeom>
          <a:solidFill>
            <a:srgbClr val="C8102E"/>
          </a:solidFill>
          <a:ln/>
        </p:spPr>
      </p:sp>
      <p:sp>
        <p:nvSpPr>
          <p:cNvPr id="4" name="Text 2"/>
          <p:cNvSpPr/>
          <p:nvPr/>
        </p:nvSpPr>
        <p:spPr>
          <a:xfrm>
            <a:off x="502920" y="109728"/>
            <a:ext cx="8686800" cy="640080"/>
          </a:xfrm>
          <a:prstGeom prst="rect">
            <a:avLst/>
          </a:prstGeom>
          <a:noFill/>
          <a:ln/>
        </p:spPr>
        <p:txBody>
          <a:bodyPr wrap="square" rtlCol="0" anchor="ctr"/>
          <a:lstStyle/>
          <a:p>
            <a:pPr indent="0" marL="0">
              <a:buNone/>
            </a:pPr>
            <a:r>
              <a:rPr lang="en-US" sz="2400" b="1" spc="100" kern="0" dirty="0">
                <a:solidFill>
                  <a:srgbClr val="FFFFFF"/>
                </a:solidFill>
                <a:latin typeface="Arial" pitchFamily="34" charset="0"/>
                <a:ea typeface="Arial" pitchFamily="34" charset="-122"/>
                <a:cs typeface="Arial" pitchFamily="34" charset="-120"/>
              </a:rPr>
              <a:t>COMMUNITY &amp; ACCESSIBILITY</a:t>
            </a:r>
            <a:endParaRPr lang="en-US" sz="2400" dirty="0"/>
          </a:p>
        </p:txBody>
      </p:sp>
      <p:sp>
        <p:nvSpPr>
          <p:cNvPr id="5" name="Text 3"/>
          <p:cNvSpPr/>
          <p:nvPr/>
        </p:nvSpPr>
        <p:spPr>
          <a:xfrm>
            <a:off x="7589520" y="109728"/>
            <a:ext cx="4114800" cy="640080"/>
          </a:xfrm>
          <a:prstGeom prst="rect">
            <a:avLst/>
          </a:prstGeom>
          <a:noFill/>
          <a:ln/>
        </p:spPr>
        <p:txBody>
          <a:bodyPr wrap="square" rtlCol="0" anchor="ctr"/>
          <a:lstStyle/>
          <a:p>
            <a:pPr algn="r" indent="0" marL="0">
              <a:buNone/>
            </a:pPr>
            <a:r>
              <a:rPr lang="en-US" sz="1350" i="1" dirty="0">
                <a:solidFill>
                  <a:srgbClr val="FFFFFF"/>
                </a:solidFill>
                <a:latin typeface="Arial" pitchFamily="34" charset="0"/>
                <a:ea typeface="Arial" pitchFamily="34" charset="-122"/>
                <a:cs typeface="Arial" pitchFamily="34" charset="-120"/>
              </a:rPr>
              <a:t>An ever-present open door</a:t>
            </a:r>
            <a:endParaRPr lang="en-US" sz="1350" dirty="0"/>
          </a:p>
        </p:txBody>
      </p:sp>
      <p:pic>
        <p:nvPicPr>
          <p:cNvPr id="6" name="Image 0" descr="assets/ph_seniors.png">    </p:cNvPr>
          <p:cNvPicPr>
            <a:picLocks noChangeAspect="1"/>
          </p:cNvPicPr>
          <p:nvPr/>
        </p:nvPicPr>
        <p:blipFill>
          <a:blip r:embed="rId1"/>
          <a:srcRect l="0" r="0" t="0" b="0"/>
          <a:stretch/>
        </p:blipFill>
        <p:spPr>
          <a:xfrm>
            <a:off x="0" y="909828"/>
            <a:ext cx="12191695" cy="3291840"/>
          </a:xfrm>
          <a:prstGeom prst="rect">
            <a:avLst/>
          </a:prstGeom>
        </p:spPr>
      </p:pic>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502920" y="4526280"/>
          <a:ext cx="11183112" cy="914400"/>
        </p:xfrm>
        <a:graphic>
          <a:graphicData uri="http://schemas.openxmlformats.org/drawingml/2006/table">
            <a:tbl>
              <a:tblPr/>
              <a:tblGrid>
                <a:gridCol w="2953512"/>
                <a:gridCol w="1645920"/>
                <a:gridCol w="1645920"/>
                <a:gridCol w="1645920"/>
                <a:gridCol w="1645920"/>
                <a:gridCol w="1645920"/>
              </a:tblGrid>
              <a:tr h="868680">
                <a:tc>
                  <a:txBody>
                    <a:bodyPr/>
                    <a:lstStyle/>
                    <a:p>
                      <a:pPr algn="ctr" indent="0" marL="0">
                        <a:buNone/>
                      </a:pPr>
                      <a:r>
                        <a:rPr lang="en-US" sz="1300" b="1" dirty="0">
                          <a:solidFill>
                            <a:srgbClr val="FFFFFF"/>
                          </a:solidFill>
                          <a:latin typeface="Arial" pitchFamily="34" charset="0"/>
                          <a:ea typeface="Arial" pitchFamily="34" charset="-122"/>
                          <a:cs typeface="Arial" pitchFamily="34" charset="-120"/>
                        </a:rPr>
                        <a:t>Contemplated Hours</a:t>
                      </a:r>
                      <a:endParaRPr lang="en-US" sz="1300" dirty="0">
                        <a:latin typeface="Arial" charset="0"/>
                        <a:ea typeface="Arial" charset="0"/>
                        <a:cs typeface="Arial" charset="0"/>
                      </a:endParaRPr>
                    </a:p>
                    <a:p>
                      <a:pPr algn="ctr" indent="0" marL="0">
                        <a:buNone/>
                      </a:pPr>
                      <a:r>
                        <a:rPr lang="en-US" sz="1300" b="1" dirty="0">
                          <a:solidFill>
                            <a:srgbClr val="FFFFFF"/>
                          </a:solidFill>
                          <a:latin typeface="Arial" pitchFamily="34" charset="0"/>
                          <a:ea typeface="Arial" pitchFamily="34" charset="-122"/>
                          <a:cs typeface="Arial" pitchFamily="34" charset="-120"/>
                        </a:rPr>
                        <a:t>Per Week</a:t>
                      </a:r>
                      <a:endParaRPr lang="en-US" sz="1300" dirty="0">
                        <a:latin typeface="Arial" charset="0"/>
                        <a:ea typeface="Arial" charset="0"/>
                        <a:cs typeface="Arial" charset="0"/>
                      </a:endParaRPr>
                    </a:p>
                  </a:txBody>
                  <a:tcPr marL="91440" marR="91440" marT="45720" marB="45720" anchor="ctr">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solidFill>
                      <a:srgbClr val="333F48"/>
                    </a:solidFill>
                  </a:tcPr>
                </a:tc>
                <a:tc>
                  <a:txBody>
                    <a:bodyPr/>
                    <a:lstStyle/>
                    <a:p>
                      <a:pPr algn="ctr" indent="0" marL="0">
                        <a:buNone/>
                      </a:pPr>
                      <a:r>
                        <a:rPr lang="en-US" sz="1300" b="1" dirty="0">
                          <a:solidFill>
                            <a:srgbClr val="FFFFFF"/>
                          </a:solidFill>
                          <a:latin typeface="Arial" pitchFamily="34" charset="0"/>
                          <a:ea typeface="Arial" pitchFamily="34" charset="-122"/>
                          <a:cs typeface="Arial" pitchFamily="34" charset="-120"/>
                        </a:rPr>
                        <a:t>Outdoor</a:t>
                      </a:r>
                      <a:endParaRPr lang="en-US" sz="1300" dirty="0">
                        <a:latin typeface="Arial" charset="0"/>
                        <a:ea typeface="Arial" charset="0"/>
                        <a:cs typeface="Arial" charset="0"/>
                      </a:endParaRPr>
                    </a:p>
                    <a:p>
                      <a:pPr algn="ctr" indent="0" marL="0">
                        <a:buNone/>
                      </a:pPr>
                      <a:r>
                        <a:rPr lang="en-US" sz="1300" b="1" dirty="0">
                          <a:solidFill>
                            <a:srgbClr val="FFFFFF"/>
                          </a:solidFill>
                          <a:latin typeface="Arial" pitchFamily="34" charset="0"/>
                          <a:ea typeface="Arial" pitchFamily="34" charset="-122"/>
                          <a:cs typeface="Arial" pitchFamily="34" charset="-120"/>
                        </a:rPr>
                        <a:t>Track</a:t>
                      </a:r>
                      <a:endParaRPr lang="en-US" sz="1300" dirty="0">
                        <a:latin typeface="Arial" charset="0"/>
                        <a:ea typeface="Arial" charset="0"/>
                        <a:cs typeface="Arial" charset="0"/>
                      </a:endParaRPr>
                    </a:p>
                  </a:txBody>
                  <a:tcPr marL="91440" marR="91440" marT="45720" marB="45720" anchor="ctr">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solidFill>
                      <a:srgbClr val="C8102E"/>
                    </a:solidFill>
                  </a:tcPr>
                </a:tc>
                <a:tc>
                  <a:txBody>
                    <a:bodyPr/>
                    <a:lstStyle/>
                    <a:p>
                      <a:pPr algn="ctr" indent="0" marL="0">
                        <a:buNone/>
                      </a:pPr>
                      <a:r>
                        <a:rPr lang="en-US" sz="1300" b="1" dirty="0">
                          <a:solidFill>
                            <a:srgbClr val="FFFFFF"/>
                          </a:solidFill>
                          <a:latin typeface="Arial" pitchFamily="34" charset="0"/>
                          <a:ea typeface="Arial" pitchFamily="34" charset="-122"/>
                          <a:cs typeface="Arial" pitchFamily="34" charset="-120"/>
                        </a:rPr>
                        <a:t>Indoor</a:t>
                      </a:r>
                      <a:endParaRPr lang="en-US" sz="1300" dirty="0">
                        <a:latin typeface="Arial" charset="0"/>
                        <a:ea typeface="Arial" charset="0"/>
                        <a:cs typeface="Arial" charset="0"/>
                      </a:endParaRPr>
                    </a:p>
                    <a:p>
                      <a:pPr algn="ctr" indent="0" marL="0">
                        <a:buNone/>
                      </a:pPr>
                      <a:r>
                        <a:rPr lang="en-US" sz="1300" b="1" dirty="0">
                          <a:solidFill>
                            <a:srgbClr val="FFFFFF"/>
                          </a:solidFill>
                          <a:latin typeface="Arial" pitchFamily="34" charset="0"/>
                          <a:ea typeface="Arial" pitchFamily="34" charset="-122"/>
                          <a:cs typeface="Arial" pitchFamily="34" charset="-120"/>
                        </a:rPr>
                        <a:t>Track</a:t>
                      </a:r>
                      <a:endParaRPr lang="en-US" sz="1300" dirty="0">
                        <a:latin typeface="Arial" charset="0"/>
                        <a:ea typeface="Arial" charset="0"/>
                        <a:cs typeface="Arial" charset="0"/>
                      </a:endParaRPr>
                    </a:p>
                  </a:txBody>
                  <a:tcPr marL="91440" marR="91440" marT="45720" marB="45720" anchor="ctr">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solidFill>
                      <a:srgbClr val="C8102E"/>
                    </a:solidFill>
                  </a:tcPr>
                </a:tc>
                <a:tc>
                  <a:txBody>
                    <a:bodyPr/>
                    <a:lstStyle/>
                    <a:p>
                      <a:pPr algn="ctr" indent="0" marL="0">
                        <a:buNone/>
                      </a:pPr>
                      <a:r>
                        <a:rPr lang="en-US" sz="1300" b="1" dirty="0">
                          <a:solidFill>
                            <a:srgbClr val="FFFFFF"/>
                          </a:solidFill>
                          <a:latin typeface="Arial" pitchFamily="34" charset="0"/>
                          <a:ea typeface="Arial" pitchFamily="34" charset="-122"/>
                          <a:cs typeface="Arial" pitchFamily="34" charset="-120"/>
                        </a:rPr>
                        <a:t>Fitness &amp;</a:t>
                      </a:r>
                      <a:endParaRPr lang="en-US" sz="1300" dirty="0">
                        <a:latin typeface="Arial" charset="0"/>
                        <a:ea typeface="Arial" charset="0"/>
                        <a:cs typeface="Arial" charset="0"/>
                      </a:endParaRPr>
                    </a:p>
                    <a:p>
                      <a:pPr algn="ctr" indent="0" marL="0">
                        <a:buNone/>
                      </a:pPr>
                      <a:r>
                        <a:rPr lang="en-US" sz="1300" b="1" dirty="0">
                          <a:solidFill>
                            <a:srgbClr val="FFFFFF"/>
                          </a:solidFill>
                          <a:latin typeface="Arial" pitchFamily="34" charset="0"/>
                          <a:ea typeface="Arial" pitchFamily="34" charset="-122"/>
                          <a:cs typeface="Arial" pitchFamily="34" charset="-120"/>
                        </a:rPr>
                        <a:t>Weight Room</a:t>
                      </a:r>
                      <a:endParaRPr lang="en-US" sz="1300" dirty="0">
                        <a:latin typeface="Arial" charset="0"/>
                        <a:ea typeface="Arial" charset="0"/>
                        <a:cs typeface="Arial" charset="0"/>
                      </a:endParaRPr>
                    </a:p>
                  </a:txBody>
                  <a:tcPr marL="91440" marR="91440" marT="45720" marB="45720" anchor="ctr">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solidFill>
                      <a:srgbClr val="C8102E"/>
                    </a:solidFill>
                  </a:tcPr>
                </a:tc>
                <a:tc>
                  <a:txBody>
                    <a:bodyPr/>
                    <a:lstStyle/>
                    <a:p>
                      <a:pPr algn="ctr" indent="0" marL="0">
                        <a:buNone/>
                      </a:pPr>
                      <a:r>
                        <a:rPr lang="en-US" sz="1300" b="1" dirty="0">
                          <a:solidFill>
                            <a:srgbClr val="FFFFFF"/>
                          </a:solidFill>
                          <a:latin typeface="Arial" pitchFamily="34" charset="0"/>
                          <a:ea typeface="Arial" pitchFamily="34" charset="-122"/>
                          <a:cs typeface="Arial" pitchFamily="34" charset="-120"/>
                        </a:rPr>
                        <a:t>STEM</a:t>
                      </a:r>
                      <a:endParaRPr lang="en-US" sz="1300" dirty="0">
                        <a:latin typeface="Arial" charset="0"/>
                        <a:ea typeface="Arial" charset="0"/>
                        <a:cs typeface="Arial" charset="0"/>
                      </a:endParaRPr>
                    </a:p>
                    <a:p>
                      <a:pPr algn="ctr" indent="0" marL="0">
                        <a:buNone/>
                      </a:pPr>
                      <a:r>
                        <a:rPr lang="en-US" sz="1300" b="1" dirty="0">
                          <a:solidFill>
                            <a:srgbClr val="FFFFFF"/>
                          </a:solidFill>
                          <a:latin typeface="Arial" pitchFamily="34" charset="0"/>
                          <a:ea typeface="Arial" pitchFamily="34" charset="-122"/>
                          <a:cs typeface="Arial" pitchFamily="34" charset="-120"/>
                        </a:rPr>
                        <a:t>Center</a:t>
                      </a:r>
                      <a:endParaRPr lang="en-US" sz="1300" dirty="0">
                        <a:latin typeface="Arial" charset="0"/>
                        <a:ea typeface="Arial" charset="0"/>
                        <a:cs typeface="Arial" charset="0"/>
                      </a:endParaRPr>
                    </a:p>
                  </a:txBody>
                  <a:tcPr marL="91440" marR="91440" marT="45720" marB="45720" anchor="ctr">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solidFill>
                      <a:srgbClr val="C8102E"/>
                    </a:solidFill>
                  </a:tcPr>
                </a:tc>
                <a:tc>
                  <a:txBody>
                    <a:bodyPr/>
                    <a:lstStyle/>
                    <a:p>
                      <a:pPr algn="ctr" indent="0" marL="0">
                        <a:buNone/>
                      </a:pPr>
                      <a:r>
                        <a:rPr lang="en-US" sz="1300" b="1" dirty="0">
                          <a:solidFill>
                            <a:srgbClr val="FFFFFF"/>
                          </a:solidFill>
                          <a:latin typeface="Arial" pitchFamily="34" charset="0"/>
                          <a:ea typeface="Arial" pitchFamily="34" charset="-122"/>
                          <a:cs typeface="Arial" pitchFamily="34" charset="-120"/>
                        </a:rPr>
                        <a:t>Meeting</a:t>
                      </a:r>
                      <a:endParaRPr lang="en-US" sz="1300" dirty="0">
                        <a:latin typeface="Arial" charset="0"/>
                        <a:ea typeface="Arial" charset="0"/>
                        <a:cs typeface="Arial" charset="0"/>
                      </a:endParaRPr>
                    </a:p>
                    <a:p>
                      <a:pPr algn="ctr" indent="0" marL="0">
                        <a:buNone/>
                      </a:pPr>
                      <a:r>
                        <a:rPr lang="en-US" sz="1300" b="1" dirty="0">
                          <a:solidFill>
                            <a:srgbClr val="FFFFFF"/>
                          </a:solidFill>
                          <a:latin typeface="Arial" pitchFamily="34" charset="0"/>
                          <a:ea typeface="Arial" pitchFamily="34" charset="-122"/>
                          <a:cs typeface="Arial" pitchFamily="34" charset="-120"/>
                        </a:rPr>
                        <a:t>Space</a:t>
                      </a:r>
                      <a:endParaRPr lang="en-US" sz="1300" dirty="0">
                        <a:latin typeface="Arial" charset="0"/>
                        <a:ea typeface="Arial" charset="0"/>
                        <a:cs typeface="Arial" charset="0"/>
                      </a:endParaRPr>
                    </a:p>
                  </a:txBody>
                  <a:tcPr marL="91440" marR="91440" marT="45720" marB="45720" anchor="ctr">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solidFill>
                      <a:srgbClr val="C8102E"/>
                    </a:solidFill>
                  </a:tcPr>
                </a:tc>
              </a:tr>
              <a:tr h="868680">
                <a:tc>
                  <a:txBody>
                    <a:bodyPr/>
                    <a:lstStyle/>
                    <a:p>
                      <a:pPr algn="ctr" indent="0" marL="0">
                        <a:buNone/>
                      </a:pPr>
                      <a:r>
                        <a:rPr lang="en-US" sz="1300" dirty="0">
                          <a:solidFill>
                            <a:srgbClr val="333F48"/>
                          </a:solidFill>
                          <a:latin typeface="Arial" pitchFamily="34" charset="0"/>
                          <a:ea typeface="Arial" pitchFamily="34" charset="-122"/>
                          <a:cs typeface="Arial" pitchFamily="34" charset="-120"/>
                        </a:rPr>
                        <a:t>Community Hours</a:t>
                      </a:r>
                      <a:endParaRPr lang="en-US" sz="1300" dirty="0">
                        <a:latin typeface="Arial" charset="0"/>
                        <a:ea typeface="Arial" charset="0"/>
                        <a:cs typeface="Arial" charset="0"/>
                      </a:endParaRPr>
                    </a:p>
                  </a:txBody>
                  <a:tcPr marL="91440" marR="91440" marT="45720" marB="45720" anchor="ctr">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solidFill>
                      <a:srgbClr val="F7F7F8"/>
                    </a:solidFill>
                  </a:tcPr>
                </a:tc>
                <a:tc>
                  <a:txBody>
                    <a:bodyPr/>
                    <a:lstStyle/>
                    <a:p>
                      <a:pPr algn="ctr" indent="0" marL="0">
                        <a:buNone/>
                      </a:pPr>
                      <a:r>
                        <a:rPr lang="en-US" sz="2000" b="1" dirty="0">
                          <a:solidFill>
                            <a:srgbClr val="333F48"/>
                          </a:solidFill>
                          <a:latin typeface="Arial" pitchFamily="34" charset="0"/>
                          <a:ea typeface="Arial" pitchFamily="34" charset="-122"/>
                          <a:cs typeface="Arial" pitchFamily="34" charset="-120"/>
                        </a:rPr>
                        <a:t>100</a:t>
                      </a:r>
                      <a:endParaRPr lang="en-US" sz="2000" dirty="0">
                        <a:latin typeface="Arial" charset="0"/>
                        <a:ea typeface="Arial" charset="0"/>
                        <a:cs typeface="Arial" charset="0"/>
                      </a:endParaRPr>
                    </a:p>
                  </a:txBody>
                  <a:tcPr marL="91440" marR="91440" marT="45720" marB="45720" anchor="ctr">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solidFill>
                      <a:srgbClr val="F7F7F8"/>
                    </a:solidFill>
                  </a:tcPr>
                </a:tc>
                <a:tc>
                  <a:txBody>
                    <a:bodyPr/>
                    <a:lstStyle/>
                    <a:p>
                      <a:pPr algn="ctr" indent="0" marL="0">
                        <a:buNone/>
                      </a:pPr>
                      <a:r>
                        <a:rPr lang="en-US" sz="2000" b="1" dirty="0">
                          <a:solidFill>
                            <a:srgbClr val="333F48"/>
                          </a:solidFill>
                          <a:latin typeface="Arial" pitchFamily="34" charset="0"/>
                          <a:ea typeface="Arial" pitchFamily="34" charset="-122"/>
                          <a:cs typeface="Arial" pitchFamily="34" charset="-120"/>
                        </a:rPr>
                        <a:t>30</a:t>
                      </a:r>
                      <a:endParaRPr lang="en-US" sz="2000" dirty="0">
                        <a:latin typeface="Arial" charset="0"/>
                        <a:ea typeface="Arial" charset="0"/>
                        <a:cs typeface="Arial" charset="0"/>
                      </a:endParaRPr>
                    </a:p>
                  </a:txBody>
                  <a:tcPr marL="91440" marR="91440" marT="45720" marB="45720" anchor="ctr">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solidFill>
                      <a:srgbClr val="F7F7F8"/>
                    </a:solidFill>
                  </a:tcPr>
                </a:tc>
                <a:tc>
                  <a:txBody>
                    <a:bodyPr/>
                    <a:lstStyle/>
                    <a:p>
                      <a:pPr algn="ctr" indent="0" marL="0">
                        <a:buNone/>
                      </a:pPr>
                      <a:r>
                        <a:rPr lang="en-US" sz="2000" b="1" dirty="0">
                          <a:solidFill>
                            <a:srgbClr val="333F48"/>
                          </a:solidFill>
                          <a:latin typeface="Arial" pitchFamily="34" charset="0"/>
                          <a:ea typeface="Arial" pitchFamily="34" charset="-122"/>
                          <a:cs typeface="Arial" pitchFamily="34" charset="-120"/>
                        </a:rPr>
                        <a:t>30</a:t>
                      </a:r>
                      <a:endParaRPr lang="en-US" sz="2000" dirty="0">
                        <a:latin typeface="Arial" charset="0"/>
                        <a:ea typeface="Arial" charset="0"/>
                        <a:cs typeface="Arial" charset="0"/>
                      </a:endParaRPr>
                    </a:p>
                  </a:txBody>
                  <a:tcPr marL="91440" marR="91440" marT="45720" marB="45720" anchor="ctr">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solidFill>
                      <a:srgbClr val="F7F7F8"/>
                    </a:solidFill>
                  </a:tcPr>
                </a:tc>
                <a:tc>
                  <a:txBody>
                    <a:bodyPr/>
                    <a:lstStyle/>
                    <a:p>
                      <a:pPr algn="ctr" indent="0" marL="0">
                        <a:buNone/>
                      </a:pPr>
                      <a:r>
                        <a:rPr lang="en-US" sz="2000" b="1" dirty="0">
                          <a:solidFill>
                            <a:srgbClr val="333F48"/>
                          </a:solidFill>
                          <a:latin typeface="Arial" pitchFamily="34" charset="0"/>
                          <a:ea typeface="Arial" pitchFamily="34" charset="-122"/>
                          <a:cs typeface="Arial" pitchFamily="34" charset="-120"/>
                        </a:rPr>
                        <a:t>20</a:t>
                      </a:r>
                      <a:endParaRPr lang="en-US" sz="2000" dirty="0">
                        <a:latin typeface="Arial" charset="0"/>
                        <a:ea typeface="Arial" charset="0"/>
                        <a:cs typeface="Arial" charset="0"/>
                      </a:endParaRPr>
                    </a:p>
                  </a:txBody>
                  <a:tcPr marL="91440" marR="91440" marT="45720" marB="45720" anchor="ctr">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solidFill>
                      <a:srgbClr val="F7F7F8"/>
                    </a:solidFill>
                  </a:tcPr>
                </a:tc>
                <a:tc>
                  <a:txBody>
                    <a:bodyPr/>
                    <a:lstStyle/>
                    <a:p>
                      <a:pPr algn="ctr" indent="0" marL="0">
                        <a:buNone/>
                      </a:pPr>
                      <a:r>
                        <a:rPr lang="en-US" sz="2000" b="1" dirty="0">
                          <a:solidFill>
                            <a:srgbClr val="333F48"/>
                          </a:solidFill>
                          <a:latin typeface="Arial" pitchFamily="34" charset="0"/>
                          <a:ea typeface="Arial" pitchFamily="34" charset="-122"/>
                          <a:cs typeface="Arial" pitchFamily="34" charset="-120"/>
                        </a:rPr>
                        <a:t>30</a:t>
                      </a:r>
                      <a:endParaRPr lang="en-US" sz="2000" dirty="0">
                        <a:latin typeface="Arial" charset="0"/>
                        <a:ea typeface="Arial" charset="0"/>
                        <a:cs typeface="Arial" charset="0"/>
                      </a:endParaRPr>
                    </a:p>
                  </a:txBody>
                  <a:tcPr marL="91440" marR="91440" marT="45720" marB="45720" anchor="ctr">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solidFill>
                      <a:srgbClr val="F7F7F8"/>
                    </a:solidFill>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2026-07-06T02:12:06Z</dcterms:created>
  <dcterms:modified xsi:type="dcterms:W3CDTF">2026-07-06T02:12:06Z</dcterms:modified>
</cp:coreProperties>
</file>